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8" r:id="rId3"/>
    <p:sldId id="269" r:id="rId4"/>
    <p:sldId id="290" r:id="rId5"/>
    <p:sldId id="295" r:id="rId6"/>
    <p:sldId id="291" r:id="rId7"/>
    <p:sldId id="292" r:id="rId8"/>
    <p:sldId id="294" r:id="rId9"/>
    <p:sldId id="289" r:id="rId10"/>
    <p:sldId id="296" r:id="rId11"/>
    <p:sldId id="267" r:id="rId12"/>
    <p:sldId id="271" r:id="rId13"/>
    <p:sldId id="270" r:id="rId14"/>
    <p:sldId id="272" r:id="rId15"/>
    <p:sldId id="273" r:id="rId16"/>
    <p:sldId id="275" r:id="rId17"/>
    <p:sldId id="277" r:id="rId18"/>
    <p:sldId id="276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</p:sldIdLst>
  <p:sldSz cx="12192000" cy="6858000"/>
  <p:notesSz cx="6858000" cy="9144000"/>
  <p:embeddedFontLst>
    <p:embeddedFont>
      <p:font typeface="나눔스퀘어OTF" panose="020B0600000101010101" pitchFamily="34" charset="-127"/>
      <p:regular r:id="rId31"/>
    </p:embeddedFont>
    <p:embeddedFont>
      <p:font typeface="나눔스퀘어OTF Light" panose="020B0600000101010101" pitchFamily="34" charset="-127"/>
      <p:regular r:id="rId32"/>
    </p:embeddedFont>
    <p:embeddedFont>
      <p:font typeface="나눔스퀘어OTF_ac Bold" panose="020B0600000101010101" pitchFamily="34" charset="-127"/>
      <p:bold r:id="rId33"/>
    </p:embeddedFont>
    <p:embeddedFont>
      <p:font typeface="나눔스퀘어OTF_ac ExtraBold" panose="020B0600000101010101" pitchFamily="34" charset="-127"/>
      <p:bold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F0B653-FC61-16F5-4979-864FEB38BC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E5E956-AE38-CD7A-2867-3F15C98660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8DC71D-814D-179D-8B67-BCEB6BB14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A3537C-94E0-A748-B4AE-658DDBFA7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A858CD-79FE-F5E4-2704-9F72B9225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781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E7662E-ABAC-BE6F-BFDF-FF428C2A2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C9F9410-B7ED-EB34-994C-10DF14756D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EF8FD0-AF26-14EA-07F4-C5A842F96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E0D5A0-9D17-8460-668D-0B1A4CBC7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5258A3-6FF0-F552-F898-0DA16EB7F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294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5BC4210-4053-4FA0-17A7-F57836D2FD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C88DD0-64F5-4302-1CB0-B7CD4EA721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5298DA-1DCF-B134-ADD3-81C4C309E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9E6840-2A55-4A98-EFB2-0A3A4A99B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9E8210-E6FB-CA3A-D290-2E7B2F2CD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642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D240D8-27CB-3F08-4E38-2A54A87BD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3725D5-AAD0-DD29-18B2-B55D45DD1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131AF4-A025-5DC4-4691-C519D1086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D34D5C-65BC-3EE6-1523-9F7554AEC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439DC-1ED4-5260-3E6C-1E5B70DC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646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2652D-FC63-DBCF-3E35-B9264C99E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687FE2-8BE7-E909-FDB6-EDBAF3348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8FC849-30E1-7863-CCC9-836BBD6AF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089674-A184-B8B6-B1D1-96C8355F9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DA91A3-C113-8A90-0EB4-6E3DD877B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684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6194C-3BA5-6702-BAC4-65FE17462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66FC1D-FB36-E55D-D13F-9EC71501B8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205F4A-F71E-6696-EF42-EAD68732A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05EA9A-6830-8032-CEA5-B54D2A354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B817D6-7DCE-EC60-4FE7-009F5A86A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2118FD-242D-0F89-A210-FEA012554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664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D99DB-31ED-641B-8CB8-E6A2D7532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9DA4AB-E02F-D90B-C4B9-5AAF20A27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17B880-49FF-BEE6-9B87-EB41D5D5B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234298F-97DB-8662-821C-4A922F94C5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BAE530-800A-A687-0850-0BBA90B258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A9048BD-2368-BD54-DCDB-ACFFF7910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B50C7A1-3740-8B84-B12A-B7EE2A9D7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5E5A26-070E-9FE1-4793-69D54664A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453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E8C305-A77E-809C-268E-E049AD555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93E0687-0B94-01DC-64A4-21BEEF55A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5D5D8E6-12CC-0F2B-F121-E50CBF248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48C5301-D53D-AA86-7822-8B69A127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838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1BF56A1-F570-0CD0-ABE1-CE8A16208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7E8456-CF79-B210-65D7-C77A62E7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89B147-D2E9-EB52-F548-1222ECACF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0578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EECCDA-343E-C524-2C48-97C30CDB7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2DFD01-FC23-7FD6-FDF4-8ABB375D1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517206-3184-17C9-9708-824DEFCDE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191AC2-B45E-8462-29F4-86F389CFD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CC7966-E4F2-3D38-7E8D-29A8F129F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EE9B53-B6A8-B9AE-FFF4-3E56B012F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8633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D0532-EAE5-B55B-4B3C-F44DDF2D7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DAEA873-4A8F-B0A8-941E-DE5FD6D99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EB7E84-DACC-0121-2B6E-D7E710EB2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92A27B-1323-5849-D673-5142E4375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40ECF3-F0D8-6804-8FCA-A212D804E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8A1A4B-86A4-F71C-B523-A2EC3B7CA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65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181F098-9C7B-507F-B6F2-5BB60274D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C249DF-0598-A86B-8586-51229AD62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1BC6A3-E4D4-55D8-7673-35ED3A0C1D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918B78-3314-45B9-B4CA-C8DAD1F12BDF}" type="datetimeFigureOut">
              <a:rPr lang="ko-KR" altLang="en-US" smtClean="0"/>
              <a:t>2026-01-07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F23ED4-2577-609A-1079-20AE21A7A7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B2545B-012A-6FC7-FD58-01C986ED32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2CB0C9-08E7-41B9-B75C-3AEF54BEE6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608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3" Type="http://schemas.openxmlformats.org/officeDocument/2006/relationships/image" Target="../media/image9.jpeg"/><Relationship Id="rId7" Type="http://schemas.microsoft.com/office/2007/relationships/hdphoto" Target="../media/hdphoto2.wdp"/><Relationship Id="rId12" Type="http://schemas.openxmlformats.org/officeDocument/2006/relationships/image" Target="../media/image16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12.png"/><Relationship Id="rId11" Type="http://schemas.microsoft.com/office/2007/relationships/hdphoto" Target="../media/hdphoto3.wdp"/><Relationship Id="rId5" Type="http://schemas.openxmlformats.org/officeDocument/2006/relationships/image" Target="../media/image11.png"/><Relationship Id="rId10" Type="http://schemas.openxmlformats.org/officeDocument/2006/relationships/image" Target="../media/image15.png"/><Relationship Id="rId4" Type="http://schemas.openxmlformats.org/officeDocument/2006/relationships/image" Target="../media/image10.jpeg"/><Relationship Id="rId9" Type="http://schemas.openxmlformats.org/officeDocument/2006/relationships/image" Target="../media/image14.png"/><Relationship Id="rId14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3185C6-A51E-6AF7-2688-031D5590B887}"/>
              </a:ext>
            </a:extLst>
          </p:cNvPr>
          <p:cNvSpPr txBox="1"/>
          <p:nvPr/>
        </p:nvSpPr>
        <p:spPr>
          <a:xfrm>
            <a:off x="5315979" y="6273225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연구 설명 자료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E3123A-6DF1-F88A-2BFC-9AD42149E51E}"/>
              </a:ext>
            </a:extLst>
          </p:cNvPr>
          <p:cNvSpPr txBox="1"/>
          <p:nvPr/>
        </p:nvSpPr>
        <p:spPr>
          <a:xfrm>
            <a:off x="10639672" y="6149400"/>
            <a:ext cx="1418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게임공학과</a:t>
            </a:r>
            <a:endParaRPr lang="en-US" altLang="ko-KR" sz="16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r"/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2021180002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943950-9233-7EA6-0D16-544D5961A1C1}"/>
              </a:ext>
            </a:extLst>
          </p:cNvPr>
          <p:cNvSpPr txBox="1"/>
          <p:nvPr/>
        </p:nvSpPr>
        <p:spPr>
          <a:xfrm>
            <a:off x="10674077" y="5780068"/>
            <a:ext cx="13501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고서연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08A856-4025-AAD1-5D23-0B682F5F41D7}"/>
              </a:ext>
            </a:extLst>
          </p:cNvPr>
          <p:cNvSpPr txBox="1"/>
          <p:nvPr/>
        </p:nvSpPr>
        <p:spPr>
          <a:xfrm>
            <a:off x="5554826" y="139184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졸업 논문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5ED76CA-4D6D-BCA4-6BF7-5D8049603ED6}"/>
              </a:ext>
            </a:extLst>
          </p:cNvPr>
          <p:cNvGrpSpPr/>
          <p:nvPr/>
        </p:nvGrpSpPr>
        <p:grpSpPr>
          <a:xfrm>
            <a:off x="2995497" y="2637256"/>
            <a:ext cx="6201003" cy="1507228"/>
            <a:chOff x="3405572" y="1381728"/>
            <a:chExt cx="6201003" cy="150722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9BB0A42-FEFA-FC4D-8227-3430D3481FF1}"/>
                </a:ext>
              </a:extLst>
            </p:cNvPr>
            <p:cNvSpPr txBox="1"/>
            <p:nvPr/>
          </p:nvSpPr>
          <p:spPr>
            <a:xfrm>
              <a:off x="3405572" y="1381728"/>
              <a:ext cx="620100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단방향 순환형 </a:t>
              </a:r>
              <a:r>
                <a:rPr lang="en-US" altLang="ko-KR" sz="2800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1vs1</a:t>
              </a:r>
              <a:r>
                <a:rPr lang="en-US" altLang="ko-KR" sz="28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lang="ko-KR" altLang="en-US" sz="28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전투 게임에서 </a:t>
              </a:r>
              <a:endParaRPr lang="en-US" altLang="ko-KR" sz="2800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2800" dirty="0">
                  <a:solidFill>
                    <a:srgbClr val="C00000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맵 구조</a:t>
              </a:r>
              <a:r>
                <a:rPr lang="ko-KR" altLang="en-US" sz="2800" dirty="0">
                  <a:solidFill>
                    <a:srgbClr val="C00000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가 </a:t>
              </a:r>
              <a:r>
                <a:rPr lang="ko-KR" altLang="en-US" sz="2800" dirty="0">
                  <a:solidFill>
                    <a:srgbClr val="C00000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전투 리듬 사이클</a:t>
              </a:r>
              <a:r>
                <a:rPr lang="ko-KR" altLang="en-US" sz="2800" dirty="0">
                  <a:solidFill>
                    <a:srgbClr val="C00000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에 미치는 영향</a:t>
              </a:r>
              <a:endParaRPr lang="en-US" altLang="ko-KR" sz="2800" dirty="0">
                <a:solidFill>
                  <a:srgbClr val="C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F1D6C7-24E1-11DF-C022-AA42C44ED6B5}"/>
                </a:ext>
              </a:extLst>
            </p:cNvPr>
            <p:cNvSpPr txBox="1"/>
            <p:nvPr/>
          </p:nvSpPr>
          <p:spPr>
            <a:xfrm>
              <a:off x="4464662" y="2488846"/>
              <a:ext cx="408282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000" dirty="0">
                  <a:latin typeface="나눔스퀘어OTF Light" panose="020B0600000101010101" pitchFamily="34" charset="-127"/>
                  <a:ea typeface="나눔스퀘어OTF Light" panose="020B0600000101010101" pitchFamily="34" charset="-127"/>
                </a:rPr>
                <a:t>— </a:t>
              </a:r>
              <a:r>
                <a:rPr lang="ko-KR" altLang="en-US" sz="2000" i="1" dirty="0" err="1">
                  <a:solidFill>
                    <a:srgbClr val="C00000"/>
                  </a:solidFill>
                  <a:latin typeface="나눔스퀘어OTF Light" panose="020B0600000101010101" pitchFamily="34" charset="-127"/>
                  <a:ea typeface="나눔스퀘어OTF Light" panose="020B0600000101010101" pitchFamily="34" charset="-127"/>
                </a:rPr>
                <a:t>루덴스</a:t>
              </a:r>
              <a:r>
                <a:rPr lang="ko-KR" altLang="en-US" sz="2000" dirty="0" err="1">
                  <a:latin typeface="나눔스퀘어OTF Light" panose="020B0600000101010101" pitchFamily="34" charset="-127"/>
                  <a:ea typeface="나눔스퀘어OTF Light" panose="020B0600000101010101" pitchFamily="34" charset="-127"/>
                </a:rPr>
                <a:t>를</a:t>
              </a:r>
              <a:r>
                <a:rPr lang="ko-KR" altLang="en-US" sz="2000" dirty="0">
                  <a:latin typeface="나눔스퀘어OTF Light" panose="020B0600000101010101" pitchFamily="34" charset="-127"/>
                  <a:ea typeface="나눔스퀘어OTF Light" panose="020B0600000101010101" pitchFamily="34" charset="-127"/>
                </a:rPr>
                <a:t> 중심으로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8130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08718-9EA8-B32E-E2AF-D46B09AE8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B270D97-6B10-1D1A-6C24-1AAE9F74AD22}"/>
              </a:ext>
            </a:extLst>
          </p:cNvPr>
          <p:cNvSpPr txBox="1"/>
          <p:nvPr/>
        </p:nvSpPr>
        <p:spPr>
          <a:xfrm>
            <a:off x="5257469" y="181499"/>
            <a:ext cx="1677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하고 싶은 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3627DD-3A8E-A0FF-2684-BA04A57CAD72}"/>
              </a:ext>
            </a:extLst>
          </p:cNvPr>
          <p:cNvSpPr txBox="1"/>
          <p:nvPr/>
        </p:nvSpPr>
        <p:spPr>
          <a:xfrm>
            <a:off x="2034631" y="1594872"/>
            <a:ext cx="812273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28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는</a:t>
            </a:r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8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기보를</a:t>
            </a:r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작성하기 쉬운 게임이다</a:t>
            </a:r>
            <a:r>
              <a:rPr lang="en-US" altLang="ko-KR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algn="ctr"/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체스처럼 말의 위치를 전부 적을 필요도 없고</a:t>
            </a:r>
            <a:r>
              <a:rPr lang="en-US" altLang="ko-KR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</a:t>
            </a:r>
          </a:p>
          <a:p>
            <a:pPr algn="ctr"/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각 턴마다 어떤 무기를 </a:t>
            </a:r>
            <a:r>
              <a:rPr lang="ko-KR" altLang="en-US" sz="28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썼는지만</a:t>
            </a:r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남기면 된다</a:t>
            </a:r>
            <a:r>
              <a:rPr lang="en-US" altLang="ko-KR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algn="ctr"/>
            <a:endParaRPr lang="en-US" altLang="ko-KR" sz="28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그래서 </a:t>
            </a:r>
            <a:r>
              <a:rPr lang="ko-KR" altLang="en-US" sz="28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28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는</a:t>
            </a:r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많이 플레이하기만 하면 </a:t>
            </a:r>
            <a:endParaRPr lang="en-US" altLang="ko-KR" sz="28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 자체로 연구 데이터가 쌓이는 구조를 가진다</a:t>
            </a:r>
            <a:r>
              <a:rPr lang="en-US" altLang="ko-KR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algn="ctr"/>
            <a:endParaRPr lang="en-US" altLang="ko-KR" sz="28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8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고로</a:t>
            </a:r>
            <a:r>
              <a:rPr lang="en-US" altLang="ko-KR" sz="28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,</a:t>
            </a:r>
            <a:r>
              <a:rPr lang="ko-KR" altLang="en-US" sz="28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 쌓인 연구 데이터를 활용하면</a:t>
            </a:r>
            <a:endParaRPr lang="en-US" altLang="ko-KR" sz="2800" dirty="0"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  <a:p>
            <a:pPr algn="ctr"/>
            <a:r>
              <a:rPr lang="ko-KR" altLang="en-US" sz="28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가설이 아니더라도 어떤 경향성을 발견할 수 있지 않을까</a:t>
            </a:r>
            <a:r>
              <a:rPr lang="en-US" altLang="ko-KR" sz="28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CBD6C1-3B47-4CD4-5510-5985D9F09A96}"/>
              </a:ext>
            </a:extLst>
          </p:cNvPr>
          <p:cNvSpPr txBox="1"/>
          <p:nvPr/>
        </p:nvSpPr>
        <p:spPr>
          <a:xfrm>
            <a:off x="5817718" y="657999"/>
            <a:ext cx="5565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후기</a:t>
            </a:r>
          </a:p>
        </p:txBody>
      </p:sp>
    </p:spTree>
    <p:extLst>
      <p:ext uri="{BB962C8B-B14F-4D97-AF65-F5344CB8AC3E}">
        <p14:creationId xmlns:p14="http://schemas.microsoft.com/office/powerpoint/2010/main" val="3037043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책 아이콘 라인 아트 로고 세트 | 프리미엄 벡터">
            <a:extLst>
              <a:ext uri="{FF2B5EF4-FFF2-40B4-BE49-F238E27FC236}">
                <a16:creationId xmlns:a16="http://schemas.microsoft.com/office/drawing/2014/main" id="{5EB24320-0605-3C74-70D4-64A1725F7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2499" y="5948554"/>
            <a:ext cx="789071" cy="789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마법의 수정 구슬 아이콘입니다. 흑인과 백인 운세 유리 글로브입니다. 로열티 무료 사진, 그림, 이미지 그리고 스톡포토그래피.  Image 114514512">
            <a:extLst>
              <a:ext uri="{FF2B5EF4-FFF2-40B4-BE49-F238E27FC236}">
                <a16:creationId xmlns:a16="http://schemas.microsoft.com/office/drawing/2014/main" id="{4C5BB761-5061-5676-AB08-C9DFF7918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9530" y="5845660"/>
            <a:ext cx="917775" cy="91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⚔︎ (텍스트 스타일) 쌍검 이모티콘 이미지 다운로드: HD, 애니메이션 이미지 및 벡터 그래픽의 큰 그림 | Emojiall">
            <a:extLst>
              <a:ext uri="{FF2B5EF4-FFF2-40B4-BE49-F238E27FC236}">
                <a16:creationId xmlns:a16="http://schemas.microsoft.com/office/drawing/2014/main" id="{9DA26E69-37E7-547D-F86C-094AE29F3A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7767" y="5948554"/>
            <a:ext cx="774700" cy="77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E07F96B-5B80-A4FB-8CC4-7639FC5BB86B}"/>
              </a:ext>
            </a:extLst>
          </p:cNvPr>
          <p:cNvSpPr/>
          <p:nvPr/>
        </p:nvSpPr>
        <p:spPr>
          <a:xfrm>
            <a:off x="5500050" y="5031881"/>
            <a:ext cx="720000" cy="720000"/>
          </a:xfrm>
          <a:prstGeom prst="rect">
            <a:avLst/>
          </a:prstGeom>
          <a:solidFill>
            <a:srgbClr val="00B0F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117F934-FD6E-E9F3-B2D7-782E46ACC2BA}"/>
              </a:ext>
            </a:extLst>
          </p:cNvPr>
          <p:cNvSpPr/>
          <p:nvPr/>
        </p:nvSpPr>
        <p:spPr>
          <a:xfrm>
            <a:off x="4051694" y="5027744"/>
            <a:ext cx="720000" cy="720000"/>
          </a:xfrm>
          <a:prstGeom prst="rect">
            <a:avLst/>
          </a:prstGeom>
          <a:solidFill>
            <a:srgbClr val="00B0F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058433" y="142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778433" y="142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498433" y="142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218433" y="142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4058433" y="214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4058433" y="286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4058433" y="358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4778433" y="358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5498433" y="430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4778433" y="430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6218433" y="430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6938433" y="430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6938433" y="142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6938433" y="214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938433" y="286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6938433" y="3587967"/>
            <a:ext cx="720000" cy="720000"/>
          </a:xfrm>
          <a:prstGeom prst="rect">
            <a:avLst/>
          </a:prstGeom>
          <a:noFill/>
          <a:ln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101600">
                  <a:schemeClr val="accent4">
                    <a:lumMod val="40000"/>
                    <a:lumOff val="60000"/>
                    <a:alpha val="60000"/>
                  </a:schemeClr>
                </a:glow>
              </a:effectLst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481885" y="2708594"/>
            <a:ext cx="24497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ln>
                  <a:solidFill>
                    <a:schemeClr val="bg1"/>
                  </a:solidFill>
                </a:ln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전투 시작</a:t>
            </a:r>
            <a:r>
              <a:rPr lang="en-US" altLang="ko-KR" sz="4400" b="1" dirty="0">
                <a:ln>
                  <a:solidFill>
                    <a:schemeClr val="bg1"/>
                  </a:solidFill>
                </a:ln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!</a:t>
            </a:r>
            <a:endParaRPr lang="ko-KR" altLang="en-US" sz="4400" b="1" dirty="0">
              <a:ln>
                <a:solidFill>
                  <a:schemeClr val="bg1"/>
                </a:solidFill>
              </a:ln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798281" y="3713287"/>
            <a:ext cx="706677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Start!</a:t>
            </a:r>
          </a:p>
          <a:p>
            <a:pPr algn="ctr"/>
            <a:r>
              <a:rPr lang="en-US" altLang="ko-KR" sz="1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00" dirty="0">
                <a:solidFill>
                  <a:srgbClr val="0070C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나</a:t>
            </a:r>
            <a:r>
              <a:rPr lang="en-US" altLang="ko-KR" sz="1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000" dirty="0">
                <a:solidFill>
                  <a:srgbClr val="0070C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선공</a:t>
            </a:r>
            <a:r>
              <a:rPr lang="en-US" altLang="ko-KR" sz="1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951756" y="1537898"/>
            <a:ext cx="706677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Start!</a:t>
            </a:r>
          </a:p>
          <a:p>
            <a:pPr algn="ctr"/>
            <a:r>
              <a:rPr lang="en-US" altLang="ko-KR" sz="1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00" dirty="0">
                <a:solidFill>
                  <a:srgbClr val="C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적</a:t>
            </a:r>
            <a:r>
              <a:rPr lang="en-US" altLang="ko-KR" sz="1000" dirty="0">
                <a:solidFill>
                  <a:srgbClr val="C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000" dirty="0" err="1">
                <a:solidFill>
                  <a:srgbClr val="C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후공</a:t>
            </a:r>
            <a:r>
              <a:rPr lang="en-US" altLang="ko-KR" sz="1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26" name="Picture 2" descr="사람 아이콘 일러스트 | PNG 아이콘 | Pngtree에 무료 다운로드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8056" y1="28333" x2="48056" y2="28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793192" y="3609388"/>
            <a:ext cx="677159" cy="67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사람 아이콘 일러스트 | PNG 아이콘 | Pngtree에 무료 다운로드"/>
          <p:cNvPicPr>
            <a:picLocks noChangeAspect="1" noChangeArrowheads="1"/>
          </p:cNvPicPr>
          <p:nvPr/>
        </p:nvPicPr>
        <p:blipFill>
          <a:blip r:embed="rId8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8056" y1="28333" x2="48056" y2="28333"/>
                      </a14:backgroundRemoval>
                    </a14:imgEffect>
                    <a14:imgEffect>
                      <a14:colorTemperature colorTemp="3853"/>
                    </a14:imgEffect>
                    <a14:imgEffect>
                      <a14:saturation sat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74436" y="1422951"/>
            <a:ext cx="677159" cy="67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4896B651-8C95-DAF8-0B92-AC9B2AB1344B}"/>
              </a:ext>
            </a:extLst>
          </p:cNvPr>
          <p:cNvSpPr/>
          <p:nvPr/>
        </p:nvSpPr>
        <p:spPr>
          <a:xfrm>
            <a:off x="1103685" y="5917942"/>
            <a:ext cx="1522364" cy="7747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04B6383-273C-A9AE-CFCB-1C8FFB9A8F49}"/>
              </a:ext>
            </a:extLst>
          </p:cNvPr>
          <p:cNvSpPr/>
          <p:nvPr/>
        </p:nvSpPr>
        <p:spPr>
          <a:xfrm>
            <a:off x="2792785" y="5917942"/>
            <a:ext cx="1522364" cy="7747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13F41FB3-1D97-9FDC-2FD8-B922CB990920}"/>
              </a:ext>
            </a:extLst>
          </p:cNvPr>
          <p:cNvSpPr/>
          <p:nvPr/>
        </p:nvSpPr>
        <p:spPr>
          <a:xfrm>
            <a:off x="4481885" y="5917942"/>
            <a:ext cx="1522364" cy="7747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E3569E4-3FC7-4E50-CE7C-2AA3E2EDD1B4}"/>
              </a:ext>
            </a:extLst>
          </p:cNvPr>
          <p:cNvSpPr/>
          <p:nvPr/>
        </p:nvSpPr>
        <p:spPr>
          <a:xfrm>
            <a:off x="6170985" y="5917942"/>
            <a:ext cx="1522364" cy="7747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0FFC0D5-5C6A-12AA-25E0-35DB7B7A6328}"/>
              </a:ext>
            </a:extLst>
          </p:cNvPr>
          <p:cNvSpPr/>
          <p:nvPr/>
        </p:nvSpPr>
        <p:spPr>
          <a:xfrm>
            <a:off x="7860085" y="5917942"/>
            <a:ext cx="1522364" cy="7747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678902B-A786-D270-9311-42D9F33495E5}"/>
              </a:ext>
            </a:extLst>
          </p:cNvPr>
          <p:cNvSpPr/>
          <p:nvPr/>
        </p:nvSpPr>
        <p:spPr>
          <a:xfrm>
            <a:off x="9549185" y="5917942"/>
            <a:ext cx="1522364" cy="7747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1" name="다이아몬드 50">
            <a:extLst>
              <a:ext uri="{FF2B5EF4-FFF2-40B4-BE49-F238E27FC236}">
                <a16:creationId xmlns:a16="http://schemas.microsoft.com/office/drawing/2014/main" id="{C84AE651-FFD8-A404-4A5B-49E6CD840720}"/>
              </a:ext>
            </a:extLst>
          </p:cNvPr>
          <p:cNvSpPr/>
          <p:nvPr/>
        </p:nvSpPr>
        <p:spPr>
          <a:xfrm>
            <a:off x="1584593" y="5477854"/>
            <a:ext cx="560547" cy="561975"/>
          </a:xfrm>
          <a:prstGeom prst="diamond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6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2" name="다이아몬드 51">
            <a:extLst>
              <a:ext uri="{FF2B5EF4-FFF2-40B4-BE49-F238E27FC236}">
                <a16:creationId xmlns:a16="http://schemas.microsoft.com/office/drawing/2014/main" id="{A4C3080A-AF08-9C50-683A-87245F8E823D}"/>
              </a:ext>
            </a:extLst>
          </p:cNvPr>
          <p:cNvSpPr/>
          <p:nvPr/>
        </p:nvSpPr>
        <p:spPr>
          <a:xfrm>
            <a:off x="3294984" y="5467761"/>
            <a:ext cx="560547" cy="561975"/>
          </a:xfrm>
          <a:prstGeom prst="diamond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3" name="다이아몬드 52">
            <a:extLst>
              <a:ext uri="{FF2B5EF4-FFF2-40B4-BE49-F238E27FC236}">
                <a16:creationId xmlns:a16="http://schemas.microsoft.com/office/drawing/2014/main" id="{63990832-7B04-B6EB-2B0A-6C3D9EE366BE}"/>
              </a:ext>
            </a:extLst>
          </p:cNvPr>
          <p:cNvSpPr/>
          <p:nvPr/>
        </p:nvSpPr>
        <p:spPr>
          <a:xfrm>
            <a:off x="5023931" y="5480461"/>
            <a:ext cx="560547" cy="561975"/>
          </a:xfrm>
          <a:prstGeom prst="diamond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5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4" name="다이아몬드 53">
            <a:extLst>
              <a:ext uri="{FF2B5EF4-FFF2-40B4-BE49-F238E27FC236}">
                <a16:creationId xmlns:a16="http://schemas.microsoft.com/office/drawing/2014/main" id="{D4B2100C-11B4-B1BF-CC61-D61ABC9CAC74}"/>
              </a:ext>
            </a:extLst>
          </p:cNvPr>
          <p:cNvSpPr/>
          <p:nvPr/>
        </p:nvSpPr>
        <p:spPr>
          <a:xfrm>
            <a:off x="6661418" y="5467760"/>
            <a:ext cx="560547" cy="561975"/>
          </a:xfrm>
          <a:prstGeom prst="diamond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5" name="다이아몬드 54">
            <a:extLst>
              <a:ext uri="{FF2B5EF4-FFF2-40B4-BE49-F238E27FC236}">
                <a16:creationId xmlns:a16="http://schemas.microsoft.com/office/drawing/2014/main" id="{6CF4B468-0DAB-4ACA-AB9E-D9A5B8FF4F1C}"/>
              </a:ext>
            </a:extLst>
          </p:cNvPr>
          <p:cNvSpPr/>
          <p:nvPr/>
        </p:nvSpPr>
        <p:spPr>
          <a:xfrm>
            <a:off x="8309298" y="5467759"/>
            <a:ext cx="560547" cy="561975"/>
          </a:xfrm>
          <a:prstGeom prst="diamond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5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6" name="다이아몬드 55">
            <a:extLst>
              <a:ext uri="{FF2B5EF4-FFF2-40B4-BE49-F238E27FC236}">
                <a16:creationId xmlns:a16="http://schemas.microsoft.com/office/drawing/2014/main" id="{5E159086-EA17-9F6D-ED4F-64F4F0AF660F}"/>
              </a:ext>
            </a:extLst>
          </p:cNvPr>
          <p:cNvSpPr/>
          <p:nvPr/>
        </p:nvSpPr>
        <p:spPr>
          <a:xfrm>
            <a:off x="10030093" y="5477854"/>
            <a:ext cx="560547" cy="561975"/>
          </a:xfrm>
          <a:prstGeom prst="diamond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57" name="Picture 16" descr="주먹 - 무료 손과 몸짓개 아이콘">
            <a:extLst>
              <a:ext uri="{FF2B5EF4-FFF2-40B4-BE49-F238E27FC236}">
                <a16:creationId xmlns:a16="http://schemas.microsoft.com/office/drawing/2014/main" id="{68776B6C-40B3-0C94-8470-E1D943494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484" y="6081703"/>
            <a:ext cx="447177" cy="447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Weapon Icon Vector Art, Icons, and Graphics for Free Download">
            <a:extLst>
              <a:ext uri="{FF2B5EF4-FFF2-40B4-BE49-F238E27FC236}">
                <a16:creationId xmlns:a16="http://schemas.microsoft.com/office/drawing/2014/main" id="{90DE4123-39ED-B229-FF6E-441C4E1F61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19685" y1="75591" x2="19685" y2="75591"/>
                        <a14:foregroundMark x1="35433" y1="55118" x2="35433" y2="55118"/>
                        <a14:foregroundMark x1="29921" y1="62205" x2="29921" y2="622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7182" y="6049396"/>
            <a:ext cx="528102" cy="52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3074D434-FBAB-EC92-30D0-C175F48A18C3}"/>
              </a:ext>
            </a:extLst>
          </p:cNvPr>
          <p:cNvSpPr txBox="1"/>
          <p:nvPr/>
        </p:nvSpPr>
        <p:spPr>
          <a:xfrm>
            <a:off x="1885670" y="6182017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주먹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92509A5-260F-600D-E219-79B24AE39A98}"/>
              </a:ext>
            </a:extLst>
          </p:cNvPr>
          <p:cNvSpPr txBox="1"/>
          <p:nvPr/>
        </p:nvSpPr>
        <p:spPr>
          <a:xfrm>
            <a:off x="3501789" y="6156206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환도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D5D4B6-73B7-EBBD-E27B-41B737A82F30}"/>
              </a:ext>
            </a:extLst>
          </p:cNvPr>
          <p:cNvSpPr txBox="1"/>
          <p:nvPr/>
        </p:nvSpPr>
        <p:spPr>
          <a:xfrm>
            <a:off x="5122833" y="6144310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쌍검</a:t>
            </a:r>
            <a:endParaRPr lang="ko-KR" altLang="en-US" sz="1400" b="1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11C8549-86B2-18FF-59C3-0ACD9A53F141}"/>
              </a:ext>
            </a:extLst>
          </p:cNvPr>
          <p:cNvSpPr txBox="1"/>
          <p:nvPr/>
        </p:nvSpPr>
        <p:spPr>
          <a:xfrm>
            <a:off x="6819543" y="6159557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대검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4B92753-CB16-0A82-85C7-4AACF9DB5339}"/>
              </a:ext>
            </a:extLst>
          </p:cNvPr>
          <p:cNvSpPr txBox="1"/>
          <p:nvPr/>
        </p:nvSpPr>
        <p:spPr>
          <a:xfrm>
            <a:off x="8581679" y="6182017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오브</a:t>
            </a:r>
            <a:endParaRPr lang="ko-KR" altLang="en-US" sz="1400" b="1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862A80E-468B-5B78-9481-C241468B9946}"/>
              </a:ext>
            </a:extLst>
          </p:cNvPr>
          <p:cNvSpPr txBox="1"/>
          <p:nvPr/>
        </p:nvSpPr>
        <p:spPr>
          <a:xfrm flipH="1">
            <a:off x="10356110" y="6174247"/>
            <a:ext cx="15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</a:t>
            </a:r>
          </a:p>
        </p:txBody>
      </p:sp>
      <p:pic>
        <p:nvPicPr>
          <p:cNvPr id="69" name="Picture 20" descr="손 Png 이미지 - Freepik에서 무료 다운로드">
            <a:extLst>
              <a:ext uri="{FF2B5EF4-FFF2-40B4-BE49-F238E27FC236}">
                <a16:creationId xmlns:a16="http://schemas.microsoft.com/office/drawing/2014/main" id="{DAE4F52A-F3E3-91C8-BC3B-BB9FDAA83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292623">
            <a:off x="2828651" y="5686851"/>
            <a:ext cx="1781221" cy="2058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직사각형 42"/>
          <p:cNvSpPr/>
          <p:nvPr/>
        </p:nvSpPr>
        <p:spPr>
          <a:xfrm>
            <a:off x="4776671" y="4312983"/>
            <a:ext cx="720000" cy="720000"/>
          </a:xfrm>
          <a:prstGeom prst="rect">
            <a:avLst/>
          </a:prstGeom>
          <a:solidFill>
            <a:srgbClr val="00B0F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4779807" y="5030779"/>
            <a:ext cx="720000" cy="720000"/>
          </a:xfrm>
          <a:prstGeom prst="rect">
            <a:avLst/>
          </a:prstGeom>
          <a:solidFill>
            <a:srgbClr val="00B0F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2" name="직사각형 71"/>
          <p:cNvSpPr/>
          <p:nvPr/>
        </p:nvSpPr>
        <p:spPr>
          <a:xfrm>
            <a:off x="4051694" y="4307744"/>
            <a:ext cx="720000" cy="720000"/>
          </a:xfrm>
          <a:prstGeom prst="rect">
            <a:avLst/>
          </a:prstGeom>
          <a:solidFill>
            <a:srgbClr val="00B0F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5496631" y="4307510"/>
            <a:ext cx="720000" cy="720000"/>
          </a:xfrm>
          <a:prstGeom prst="rect">
            <a:avLst/>
          </a:prstGeom>
          <a:solidFill>
            <a:srgbClr val="00B0F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4974006" y="2730582"/>
            <a:ext cx="16466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bg1"/>
                  </a:solidFill>
                </a:ln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1</a:t>
            </a:r>
            <a:r>
              <a:rPr lang="ko-KR" altLang="en-US" sz="4400" b="1" dirty="0">
                <a:ln>
                  <a:solidFill>
                    <a:schemeClr val="bg1"/>
                  </a:solidFill>
                </a:ln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턴 끝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AE17B45-B982-5288-8491-7AD5622FCF47}"/>
              </a:ext>
            </a:extLst>
          </p:cNvPr>
          <p:cNvSpPr/>
          <p:nvPr/>
        </p:nvSpPr>
        <p:spPr>
          <a:xfrm>
            <a:off x="6934771" y="2159432"/>
            <a:ext cx="720000" cy="720000"/>
          </a:xfrm>
          <a:prstGeom prst="rect">
            <a:avLst/>
          </a:prstGeom>
          <a:solidFill>
            <a:schemeClr val="accent2">
              <a:lumMod val="75000"/>
              <a:alpha val="38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027371B-F943-61B5-20D8-37F5572C752D}"/>
              </a:ext>
            </a:extLst>
          </p:cNvPr>
          <p:cNvSpPr/>
          <p:nvPr/>
        </p:nvSpPr>
        <p:spPr>
          <a:xfrm>
            <a:off x="6934771" y="2879432"/>
            <a:ext cx="720000" cy="720000"/>
          </a:xfrm>
          <a:prstGeom prst="rect">
            <a:avLst/>
          </a:prstGeom>
          <a:solidFill>
            <a:schemeClr val="accent2">
              <a:lumMod val="75000"/>
              <a:alpha val="38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ACEC32B-FEE2-B70B-7517-B7E735DBD431}"/>
              </a:ext>
            </a:extLst>
          </p:cNvPr>
          <p:cNvSpPr/>
          <p:nvPr/>
        </p:nvSpPr>
        <p:spPr>
          <a:xfrm>
            <a:off x="6934771" y="3582235"/>
            <a:ext cx="720000" cy="720000"/>
          </a:xfrm>
          <a:prstGeom prst="rect">
            <a:avLst/>
          </a:prstGeom>
          <a:solidFill>
            <a:schemeClr val="accent2">
              <a:lumMod val="75000"/>
              <a:alpha val="38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4CCA12C-4225-CA46-035C-A45C3C992323}"/>
              </a:ext>
            </a:extLst>
          </p:cNvPr>
          <p:cNvSpPr/>
          <p:nvPr/>
        </p:nvSpPr>
        <p:spPr>
          <a:xfrm>
            <a:off x="6931595" y="4312983"/>
            <a:ext cx="720000" cy="720000"/>
          </a:xfrm>
          <a:prstGeom prst="rect">
            <a:avLst/>
          </a:prstGeom>
          <a:solidFill>
            <a:schemeClr val="accent2">
              <a:lumMod val="75000"/>
              <a:alpha val="38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" name="Picture 2" descr="Japanese sword 176690 - Free Download - silhouetteAC">
            <a:extLst>
              <a:ext uri="{FF2B5EF4-FFF2-40B4-BE49-F238E27FC236}">
                <a16:creationId xmlns:a16="http://schemas.microsoft.com/office/drawing/2014/main" id="{D2A9DEEB-6069-08D3-AC03-84573F4C7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8235" b="90294" l="10000" r="90000">
                        <a14:foregroundMark x1="83529" y1="8529" x2="83529" y2="8529"/>
                        <a14:foregroundMark x1="15882" y1="90294" x2="15882" y2="902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9275" y="6054195"/>
            <a:ext cx="511801" cy="51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C1B3954-C1FA-A852-7433-02E376ED3627}"/>
              </a:ext>
            </a:extLst>
          </p:cNvPr>
          <p:cNvSpPr txBox="1"/>
          <p:nvPr/>
        </p:nvSpPr>
        <p:spPr>
          <a:xfrm>
            <a:off x="4979888" y="2737135"/>
            <a:ext cx="16466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bg1"/>
                  </a:solidFill>
                </a:ln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2</a:t>
            </a:r>
            <a:r>
              <a:rPr lang="ko-KR" altLang="en-US" sz="4400" b="1" dirty="0">
                <a:ln>
                  <a:solidFill>
                    <a:schemeClr val="bg1"/>
                  </a:solidFill>
                </a:ln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턴 끝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A8D8A19-AFDB-E698-0035-9BD1D751FA5F}"/>
              </a:ext>
            </a:extLst>
          </p:cNvPr>
          <p:cNvSpPr/>
          <p:nvPr/>
        </p:nvSpPr>
        <p:spPr>
          <a:xfrm>
            <a:off x="6211595" y="4307251"/>
            <a:ext cx="720000" cy="720000"/>
          </a:xfrm>
          <a:prstGeom prst="rect">
            <a:avLst/>
          </a:prstGeom>
          <a:solidFill>
            <a:srgbClr val="00B0F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F5735B2-741F-028B-6B3A-CF21E1F31936}"/>
              </a:ext>
            </a:extLst>
          </p:cNvPr>
          <p:cNvSpPr/>
          <p:nvPr/>
        </p:nvSpPr>
        <p:spPr>
          <a:xfrm>
            <a:off x="6938433" y="4302235"/>
            <a:ext cx="720000" cy="720000"/>
          </a:xfrm>
          <a:prstGeom prst="rect">
            <a:avLst/>
          </a:prstGeom>
          <a:solidFill>
            <a:srgbClr val="00B0F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F539ADA-85B7-676D-92BE-F20013E957D5}"/>
              </a:ext>
            </a:extLst>
          </p:cNvPr>
          <p:cNvSpPr/>
          <p:nvPr/>
        </p:nvSpPr>
        <p:spPr>
          <a:xfrm>
            <a:off x="7654771" y="4302951"/>
            <a:ext cx="720000" cy="720000"/>
          </a:xfrm>
          <a:prstGeom prst="rect">
            <a:avLst/>
          </a:prstGeom>
          <a:solidFill>
            <a:srgbClr val="00B0F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4C6C53C-1EF3-47F3-014B-4682031F99C3}"/>
              </a:ext>
            </a:extLst>
          </p:cNvPr>
          <p:cNvSpPr/>
          <p:nvPr/>
        </p:nvSpPr>
        <p:spPr>
          <a:xfrm>
            <a:off x="8374771" y="4302235"/>
            <a:ext cx="720000" cy="720000"/>
          </a:xfrm>
          <a:prstGeom prst="rect">
            <a:avLst/>
          </a:prstGeom>
          <a:solidFill>
            <a:srgbClr val="00B0F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7" name="Picture 20" descr="손 Png 이미지 - Freepik에서 무료 다운로드">
            <a:extLst>
              <a:ext uri="{FF2B5EF4-FFF2-40B4-BE49-F238E27FC236}">
                <a16:creationId xmlns:a16="http://schemas.microsoft.com/office/drawing/2014/main" id="{1D38F65E-B980-63D6-86FE-6E13F4FD96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292623">
            <a:off x="6189580" y="5644818"/>
            <a:ext cx="1781221" cy="2058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D0DA4DD-0DCA-082E-DF5A-56D6936F368E}"/>
              </a:ext>
            </a:extLst>
          </p:cNvPr>
          <p:cNvSpPr txBox="1"/>
          <p:nvPr/>
        </p:nvSpPr>
        <p:spPr>
          <a:xfrm>
            <a:off x="5010251" y="2717474"/>
            <a:ext cx="16466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n>
                  <a:solidFill>
                    <a:schemeClr val="bg1"/>
                  </a:solidFill>
                </a:ln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3</a:t>
            </a:r>
            <a:r>
              <a:rPr lang="ko-KR" altLang="en-US" sz="4400" b="1" dirty="0">
                <a:ln>
                  <a:solidFill>
                    <a:schemeClr val="bg1"/>
                  </a:solidFill>
                </a:ln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턴 끝</a:t>
            </a: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A21C4E59-D39E-1891-AA18-AFB8CDC52CD7}"/>
              </a:ext>
            </a:extLst>
          </p:cNvPr>
          <p:cNvGrpSpPr/>
          <p:nvPr/>
        </p:nvGrpSpPr>
        <p:grpSpPr>
          <a:xfrm>
            <a:off x="2792542" y="5467761"/>
            <a:ext cx="1522364" cy="1224881"/>
            <a:chOff x="2945185" y="5620161"/>
            <a:chExt cx="1522364" cy="1224881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C2408EA-1C8B-0095-D0C5-DF4CC298CE1C}"/>
                </a:ext>
              </a:extLst>
            </p:cNvPr>
            <p:cNvSpPr/>
            <p:nvPr/>
          </p:nvSpPr>
          <p:spPr>
            <a:xfrm>
              <a:off x="2945185" y="6070342"/>
              <a:ext cx="1522364" cy="77470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2" name="다이아몬드 21">
              <a:extLst>
                <a:ext uri="{FF2B5EF4-FFF2-40B4-BE49-F238E27FC236}">
                  <a16:creationId xmlns:a16="http://schemas.microsoft.com/office/drawing/2014/main" id="{4ABC8BB3-5270-1861-B37A-8DD8B1EA0137}"/>
                </a:ext>
              </a:extLst>
            </p:cNvPr>
            <p:cNvSpPr/>
            <p:nvPr/>
          </p:nvSpPr>
          <p:spPr>
            <a:xfrm>
              <a:off x="3447384" y="5620161"/>
              <a:ext cx="560547" cy="561975"/>
            </a:xfrm>
            <a:prstGeom prst="diamond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</a:t>
              </a:r>
              <a:endPara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93818DD-E831-9CCF-C408-5B75E22DD67F}"/>
                </a:ext>
              </a:extLst>
            </p:cNvPr>
            <p:cNvSpPr txBox="1"/>
            <p:nvPr/>
          </p:nvSpPr>
          <p:spPr>
            <a:xfrm>
              <a:off x="3654189" y="6308606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환도</a:t>
              </a:r>
            </a:p>
          </p:txBody>
        </p:sp>
        <p:pic>
          <p:nvPicPr>
            <p:cNvPr id="24" name="Picture 2" descr="Japanese sword 176690 - Free Download - silhouetteAC">
              <a:extLst>
                <a:ext uri="{FF2B5EF4-FFF2-40B4-BE49-F238E27FC236}">
                  <a16:creationId xmlns:a16="http://schemas.microsoft.com/office/drawing/2014/main" id="{DA645D43-9E0A-1D1E-C50F-5F9E7096BD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8235" b="90294" l="10000" r="90000">
                          <a14:foregroundMark x1="83529" y1="8529" x2="83529" y2="8529"/>
                          <a14:foregroundMark x1="15882" y1="90294" x2="15882" y2="9029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31675" y="6206595"/>
              <a:ext cx="511801" cy="511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CB62CC68-4C0B-720E-3115-3D59CDFD0144}"/>
              </a:ext>
            </a:extLst>
          </p:cNvPr>
          <p:cNvSpPr txBox="1"/>
          <p:nvPr/>
        </p:nvSpPr>
        <p:spPr>
          <a:xfrm>
            <a:off x="7749530" y="3917215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C0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HP -1</a:t>
            </a:r>
            <a:endParaRPr lang="ko-KR" altLang="en-US" dirty="0">
              <a:solidFill>
                <a:srgbClr val="C00000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6F5E1FB-5030-D6D2-4AEB-9AD383D92064}"/>
              </a:ext>
            </a:extLst>
          </p:cNvPr>
          <p:cNvSpPr txBox="1"/>
          <p:nvPr/>
        </p:nvSpPr>
        <p:spPr>
          <a:xfrm>
            <a:off x="5292467" y="196334"/>
            <a:ext cx="1650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02443F1-EA77-ED54-F415-2EA8E16152BE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36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95"/>
    </mc:Choice>
    <mc:Fallback xmlns="">
      <p:transition spd="slow" advTm="382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44444E-6 L 3.75E-6 -0.25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44444E-6 L 8.33333E-7 -0.25 " pathEditMode="relative" rAng="0" ptsTypes="AA">
                                      <p:cBhvr>
                                        <p:cTn id="102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10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1.11111E-6 L -3.75E-6 -0.25 " pathEditMode="relative" rAng="0" ptsTypes="AA">
                                      <p:cBhvr>
                                        <p:cTn id="106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33333E-6 L 1.875E-6 -0.25 " pathEditMode="relative" rAng="0" ptsTypes="AA">
                                      <p:cBhvr>
                                        <p:cTn id="108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500"/>
                            </p:stCondLst>
                            <p:childTnLst>
                              <p:par>
                                <p:cTn id="110" presetID="53" presetClass="exit" presetSubtype="3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1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30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rgb" dir="cw">
                                      <p:cBhvr>
                                        <p:cTn id="1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30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rgb" dir="cw">
                                      <p:cBhvr>
                                        <p:cTn id="12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30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30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rgb" dir="cw">
                                      <p:cBhvr>
                                        <p:cTn id="13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rgb" dir="cw">
                                      <p:cBhvr>
                                        <p:cTn id="13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3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3500"/>
                            </p:stCondLst>
                            <p:childTnLst>
                              <p:par>
                                <p:cTn id="136" presetID="9" presetClass="emph" presetSubtype="0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7" dur="indefinit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8" dur="indefinite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0" dur="indefinit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1" dur="indefinite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4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6" dur="indefinite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7" dur="indefinite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4000"/>
                            </p:stCondLst>
                            <p:childTnLst>
                              <p:par>
                                <p:cTn id="167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4000"/>
                            </p:stCondLst>
                            <p:childTnLst>
                              <p:par>
                                <p:cTn id="176" presetID="26" presetClass="emph" presetSubtype="0" fill="hold" grpId="1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 tmFilter="0, 0; .2, .5; .8, .5; 1, 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8" dur="250" autoRev="1" fill="hold"/>
                                        <p:tgtEl>
                                          <p:spTgt spid="7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9" presetID="2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1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2" presetID="2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4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5" presetID="2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8" presetID="2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9" dur="500" tmFilter="0, 0; .2, .5; .8, .5; 1, 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0" dur="250" autoRev="1" fill="hold"/>
                                        <p:tgtEl>
                                          <p:spTgt spid="7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1" presetID="2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2" dur="500" tmFilter="0, 0; .2, .5; .8, .5; 1, 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3" dur="250" autoRev="1" fill="hold"/>
                                        <p:tgtEl>
                                          <p:spTgt spid="7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5250"/>
                            </p:stCondLst>
                            <p:childTnLst>
                              <p:par>
                                <p:cTn id="195" presetID="1" presetClass="exit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5750"/>
                            </p:stCondLst>
                            <p:childTnLst>
                              <p:par>
                                <p:cTn id="20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44444E-6 L -0.0013 0.09977 " pathEditMode="relative" rAng="0" ptsTypes="AA">
                                      <p:cBhvr>
                                        <p:cTn id="209" dur="7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4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6500"/>
                            </p:stCondLst>
                            <p:childTnLst>
                              <p:par>
                                <p:cTn id="21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 0.09977 L 0.05769 0.10209 " pathEditMode="relative" rAng="0" ptsTypes="AA">
                                      <p:cBhvr>
                                        <p:cTn id="212" dur="7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43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7250"/>
                            </p:stCondLst>
                            <p:childTnLst>
                              <p:par>
                                <p:cTn id="2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7750"/>
                            </p:stCondLst>
                            <p:childTnLst>
                              <p:par>
                                <p:cTn id="217" presetID="42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8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9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6" presetClass="emph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4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5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6" presetID="26" presetClass="emph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7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8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9" presetID="26" presetClass="emph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0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1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2" presetID="26" presetClass="emph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3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4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1250"/>
                            </p:stCondLst>
                            <p:childTnLst>
                              <p:par>
                                <p:cTn id="246" presetID="1" presetClass="exit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5" presetID="42" presetClass="path" presetSubtype="0" accel="50000" decel="5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7 -2.96296E-6 L 4.16667E-7 0.1051 " pathEditMode="relative" rAng="0" ptsTypes="AA">
                                      <p:cBhvr>
                                        <p:cTn id="256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2750"/>
                            </p:stCondLst>
                            <p:childTnLst>
                              <p:par>
                                <p:cTn id="25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.1051 L 4.16667E-7 0.21042 " pathEditMode="relative" rAng="0" ptsTypes="AA">
                                      <p:cBhvr>
                                        <p:cTn id="259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3500"/>
                            </p:stCondLst>
                            <p:childTnLst>
                              <p:par>
                                <p:cTn id="26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.21042 L 4.16667E-7 0.31598 " pathEditMode="relative" rAng="0" ptsTypes="AA">
                                      <p:cBhvr>
                                        <p:cTn id="262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4250"/>
                            </p:stCondLst>
                            <p:childTnLst>
                              <p:par>
                                <p:cTn id="26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.31598 L 4.16667E-7 0.42014 " pathEditMode="relative" rAng="0" ptsTypes="AA">
                                      <p:cBhvr>
                                        <p:cTn id="265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5000"/>
                            </p:stCondLst>
                            <p:childTnLst>
                              <p:par>
                                <p:cTn id="26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5500"/>
                            </p:stCondLst>
                            <p:childTnLst>
                              <p:par>
                                <p:cTn id="270" presetID="42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2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1.85185E-6 L 8.33333E-7 -0.25 " pathEditMode="relative" rAng="0" ptsTypes="AA">
                                      <p:cBhvr>
                                        <p:cTn id="28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283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284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286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44444E-6 L -8.33333E-7 -0.25 " pathEditMode="relative" rAng="0" ptsTypes="AA">
                                      <p:cBhvr>
                                        <p:cTn id="288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289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290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1" fill="hold">
                            <p:stCondLst>
                              <p:cond delay="2000"/>
                            </p:stCondLst>
                            <p:childTnLst>
                              <p:par>
                                <p:cTn id="292" presetID="53" presetClass="exit" presetSubtype="3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9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7" fill="hold">
                            <p:stCondLst>
                              <p:cond delay="3000"/>
                            </p:stCondLst>
                            <p:childTnLst>
                              <p:par>
                                <p:cTn id="298" presetID="9" presetClass="emph" presetSubtype="0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0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indefinit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3" dur="indefinite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indefinite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6" dur="indefinite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indefinite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9" dur="indefinite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1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3000"/>
                            </p:stCondLst>
                            <p:childTnLst>
                              <p:par>
                                <p:cTn id="3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4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5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6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8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9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0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1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2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3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4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7" fill="hold">
                            <p:stCondLst>
                              <p:cond delay="4000"/>
                            </p:stCondLst>
                            <p:childTnLst>
                              <p:par>
                                <p:cTn id="34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0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2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4000"/>
                            </p:stCondLst>
                            <p:childTnLst>
                              <p:par>
                                <p:cTn id="357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769 0.10209 L 0.11836 0.10162 " pathEditMode="relative" rAng="0" ptsTypes="AA">
                                      <p:cBhvr>
                                        <p:cTn id="358" dur="7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34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4750"/>
                            </p:stCondLst>
                            <p:childTnLst>
                              <p:par>
                                <p:cTn id="36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836 0.10162 L 0.17748 0.10093 " pathEditMode="relative" rAng="0" ptsTypes="AA">
                                      <p:cBhvr>
                                        <p:cTn id="361" dur="7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2" fill="hold">
                            <p:stCondLst>
                              <p:cond delay="5500"/>
                            </p:stCondLst>
                            <p:childTnLst>
                              <p:par>
                                <p:cTn id="36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5" fill="hold">
                            <p:stCondLst>
                              <p:cond delay="5500"/>
                            </p:stCondLst>
                            <p:childTnLst>
                              <p:par>
                                <p:cTn id="36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891 0.10116 L 0.17891 -0.003 " pathEditMode="relative" rAng="0" ptsTypes="AA">
                                      <p:cBhvr>
                                        <p:cTn id="367" dur="7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6250"/>
                            </p:stCondLst>
                            <p:childTnLst>
                              <p:par>
                                <p:cTn id="3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>
                            <p:stCondLst>
                              <p:cond delay="6250"/>
                            </p:stCondLst>
                            <p:childTnLst>
                              <p:par>
                                <p:cTn id="372" presetID="42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7" fill="hold">
                            <p:stCondLst>
                              <p:cond delay="7250"/>
                            </p:stCondLst>
                            <p:childTnLst>
                              <p:par>
                                <p:cTn id="37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  <p:bldP spid="40" grpId="0"/>
      <p:bldP spid="40" grpId="1"/>
      <p:bldP spid="45" grpId="0" animBg="1"/>
      <p:bldP spid="46" grpId="0" animBg="1"/>
      <p:bldP spid="46" grpId="1" animBg="1"/>
      <p:bldP spid="46" grpId="2" animBg="1"/>
      <p:bldP spid="46" grpId="3" animBg="1"/>
      <p:bldP spid="46" grpId="4" animBg="1"/>
      <p:bldP spid="47" grpId="0" animBg="1"/>
      <p:bldP spid="48" grpId="0" animBg="1"/>
      <p:bldP spid="48" grpId="1" animBg="1"/>
      <p:bldP spid="48" grpId="2" animBg="1"/>
      <p:bldP spid="48" grpId="3" animBg="1"/>
      <p:bldP spid="49" grpId="0" animBg="1"/>
      <p:bldP spid="50" grpId="0" animBg="1"/>
      <p:bldP spid="51" grpId="0" animBg="1"/>
      <p:bldP spid="52" grpId="0" animBg="1"/>
      <p:bldP spid="52" grpId="1" animBg="1"/>
      <p:bldP spid="52" grpId="2" animBg="1"/>
      <p:bldP spid="52" grpId="3" animBg="1"/>
      <p:bldP spid="52" grpId="4" animBg="1"/>
      <p:bldP spid="53" grpId="0" animBg="1"/>
      <p:bldP spid="54" grpId="0" animBg="1"/>
      <p:bldP spid="54" grpId="1" animBg="1"/>
      <p:bldP spid="54" grpId="2" animBg="1"/>
      <p:bldP spid="54" grpId="3" animBg="1"/>
      <p:bldP spid="55" grpId="0" animBg="1"/>
      <p:bldP spid="56" grpId="0" animBg="1"/>
      <p:bldP spid="63" grpId="0"/>
      <p:bldP spid="64" grpId="0"/>
      <p:bldP spid="64" grpId="1"/>
      <p:bldP spid="64" grpId="2"/>
      <p:bldP spid="64" grpId="3"/>
      <p:bldP spid="64" grpId="4"/>
      <p:bldP spid="65" grpId="0"/>
      <p:bldP spid="66" grpId="0"/>
      <p:bldP spid="66" grpId="1"/>
      <p:bldP spid="66" grpId="2"/>
      <p:bldP spid="66" grpId="3"/>
      <p:bldP spid="67" grpId="0"/>
      <p:bldP spid="68" grpId="0"/>
      <p:bldP spid="43" grpId="0" animBg="1"/>
      <p:bldP spid="43" grpId="1" animBg="1"/>
      <p:bldP spid="43" grpId="2" animBg="1"/>
      <p:bldP spid="71" grpId="0" animBg="1"/>
      <p:bldP spid="71" grpId="1" animBg="1"/>
      <p:bldP spid="71" grpId="2" animBg="1"/>
      <p:bldP spid="72" grpId="0" animBg="1"/>
      <p:bldP spid="72" grpId="1" animBg="1"/>
      <p:bldP spid="72" grpId="2" animBg="1"/>
      <p:bldP spid="73" grpId="0" animBg="1"/>
      <p:bldP spid="73" grpId="1" animBg="1"/>
      <p:bldP spid="73" grpId="2" animBg="1"/>
      <p:bldP spid="74" grpId="0"/>
      <p:bldP spid="74" grpId="1"/>
      <p:bldP spid="2" grpId="0" animBg="1"/>
      <p:bldP spid="2" grpId="1" animBg="1"/>
      <p:bldP spid="2" grpId="2" animBg="1"/>
      <p:bldP spid="3" grpId="0" animBg="1"/>
      <p:bldP spid="3" grpId="1" animBg="1"/>
      <p:bldP spid="3" grpId="2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11" grpId="0"/>
      <p:bldP spid="11" grpId="1"/>
      <p:bldP spid="12" grpId="0" animBg="1"/>
      <p:bldP spid="12" grpId="1" animBg="1"/>
      <p:bldP spid="12" grpId="2" animBg="1"/>
      <p:bldP spid="13" grpId="0" animBg="1"/>
      <p:bldP spid="13" grpId="1" animBg="1"/>
      <p:bldP spid="13" grpId="2" animBg="1"/>
      <p:bldP spid="15" grpId="0" animBg="1"/>
      <p:bldP spid="15" grpId="1" animBg="1"/>
      <p:bldP spid="15" grpId="2" animBg="1"/>
      <p:bldP spid="16" grpId="0" animBg="1"/>
      <p:bldP spid="16" grpId="1" animBg="1"/>
      <p:bldP spid="16" grpId="2" animBg="1"/>
      <p:bldP spid="19" grpId="0"/>
      <p:bldP spid="19" grpId="1"/>
      <p:bldP spid="75" grpId="0"/>
      <p:bldP spid="75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48243-7B58-7543-010D-CFA55F7761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도표, 직사각형, 사각형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9781587-6FE2-86AB-9C11-26D8E8A70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2FF7CF5-16E4-7647-F84D-58046EDD503A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251989-B1DD-A4C7-CAE8-174486405714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F9ACF2D-14CD-2A97-27BE-C478A2A963D8}"/>
              </a:ext>
            </a:extLst>
          </p:cNvPr>
          <p:cNvSpPr txBox="1"/>
          <p:nvPr/>
        </p:nvSpPr>
        <p:spPr>
          <a:xfrm>
            <a:off x="4065636" y="5780782"/>
            <a:ext cx="40607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게임을 시작할 우리들의 전장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</a:p>
          <a:p>
            <a:pPr algn="ctr"/>
            <a:r>
              <a:rPr lang="ko-KR" altLang="en-US" sz="2400" dirty="0" err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보드판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(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맵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)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 있습니다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2599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95"/>
    </mc:Choice>
    <mc:Fallback xmlns="">
      <p:transition spd="slow" advTm="38295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도표, 라인, 직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3B0DB39-7480-853F-2197-08C75A812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74A4F5-E250-F701-CD2A-7995BBB74491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43D816-7A9C-9CDE-AFF5-BA48700DE031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4F4F39-9827-697F-8BA6-1A92D5976A30}"/>
              </a:ext>
            </a:extLst>
          </p:cNvPr>
          <p:cNvSpPr txBox="1"/>
          <p:nvPr/>
        </p:nvSpPr>
        <p:spPr>
          <a:xfrm>
            <a:off x="2943534" y="5695057"/>
            <a:ext cx="63049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플레이어와 상대 플레이어의 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출발점은 다릅니다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</a:p>
          <a:p>
            <a:pPr algn="ctr"/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이동 방향 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역시 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서로 반대 방향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입니다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0458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00D98-275B-4875-7892-7044ED9B4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도표, 직사각형, 라인, 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A0C2AD4-D9C9-1FFD-2892-581D7227F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696C32-1024-4AAB-B014-92C5604EF51F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13EF65-94D3-CA49-0EA2-8E76826D47DF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EE29EA-9B2D-4585-1E88-6F60C84075FB}"/>
              </a:ext>
            </a:extLst>
          </p:cNvPr>
          <p:cNvSpPr txBox="1"/>
          <p:nvPr/>
        </p:nvSpPr>
        <p:spPr>
          <a:xfrm>
            <a:off x="8202861" y="3923407"/>
            <a:ext cx="36920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나와 적이 </a:t>
            </a:r>
            <a:r>
              <a:rPr lang="ko-KR" altLang="en-US" sz="24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스폰되고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</a:t>
            </a: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게임 시작 전 내가 구성한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무기들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2400" dirty="0" err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덱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 하단에 뜹니다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9964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EB648D-7577-5C70-2A57-4BEFCB1973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도표, 직사각형, 사각형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2D62303-B5CC-0B20-1C2C-27CCFA46B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DD332E-87B3-6638-1F72-474C80F8B0FE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FBBC01-96E7-C63E-F3A9-AAE02C7F3ADC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5F2295-E404-7010-2C7F-E1BCC43FE8A1}"/>
              </a:ext>
            </a:extLst>
          </p:cNvPr>
          <p:cNvSpPr txBox="1"/>
          <p:nvPr/>
        </p:nvSpPr>
        <p:spPr>
          <a:xfrm>
            <a:off x="7793737" y="3628132"/>
            <a:ext cx="426430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선공인 내가 조작할 차례입니다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게임 시작 전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이동거리 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&lt;2&gt;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 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설정했던 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&lt;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환도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&gt; 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무기를 사용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하기로 합니다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6760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BA8666-07CB-A362-947D-C3F607AE3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1AEAE3-7D3D-9642-A503-4BE739744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도표, 직사각형, 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0741FA2-A158-AC68-584A-C9A7D5ECC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F82E03-1D29-F564-F4F8-CAD533E94F68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160483-4C31-DA14-8A23-DD67FDF5570F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DFFDBC-72BD-984A-58A7-E8F75BC938F0}"/>
              </a:ext>
            </a:extLst>
          </p:cNvPr>
          <p:cNvSpPr txBox="1"/>
          <p:nvPr/>
        </p:nvSpPr>
        <p:spPr>
          <a:xfrm>
            <a:off x="8391254" y="3294757"/>
            <a:ext cx="314380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무기의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종류 별로 </a:t>
            </a:r>
            <a:endParaRPr lang="en-US" altLang="ko-KR" sz="24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공격범위가 다릅니다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endParaRPr lang="en-US" altLang="ko-KR" sz="24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환도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는 전방의 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6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칸을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직사각형 꼴로 공격하는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무기입니다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4446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4FE0B2-D0F8-1FD8-33DB-5BAF20968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CCFCD7-3995-E4ED-0B1F-B8B812DC7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도표, 직사각형, 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26EB497-AC4A-8105-993A-4E11992A1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8B34DE-4367-51F3-C856-2E9D0078A5BC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C98557-99D2-0F7A-C438-A970B2749A13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144E7E-E5E9-57A3-4780-8FF7961BC572}"/>
              </a:ext>
            </a:extLst>
          </p:cNvPr>
          <p:cNvSpPr txBox="1"/>
          <p:nvPr/>
        </p:nvSpPr>
        <p:spPr>
          <a:xfrm>
            <a:off x="7855854" y="3694807"/>
            <a:ext cx="42146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공격이 끝난 후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이동 거리가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&lt;2&gt;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였으므로 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2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칸 이동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합니다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추가로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사용한 무기를 연속으로 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사용할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 없습니다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15910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2F2E63-CE42-DE70-074F-0566BA00F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0C6DA-AAED-96EC-DEE0-E2B8572B0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30954D-FAE0-8116-E170-8A7DC1F09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도표, 직사각형, 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E6160A2-3B53-B2DE-4A0D-DCA71BC97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 descr="도표, 라인, 사각형, 직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165E741-B06E-4CEE-EE0E-65154C4B5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49173D-3AFD-F3FD-C166-32C7F5F6DBC5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34C556-7595-2D67-FDF4-52B877787F6A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F82E4D-E475-BF85-3615-FF6C696DD26C}"/>
              </a:ext>
            </a:extLst>
          </p:cNvPr>
          <p:cNvSpPr txBox="1"/>
          <p:nvPr/>
        </p:nvSpPr>
        <p:spPr>
          <a:xfrm>
            <a:off x="8203370" y="4085332"/>
            <a:ext cx="34243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무기 사용이 완전히 끝나 </a:t>
            </a:r>
            <a:b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턴이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종료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되었습니다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69723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687C6E-F0B4-8A1B-979D-02AB3A5A9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0F1E67-F3C0-FC37-E600-86B0441B7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도표, 직사각형, 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FDEF957-2EF4-CC80-A4B6-D26C8496D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75D8A3-50E6-CB40-EC9F-099E502585B8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DC22A3-046A-49AF-C4C3-ED0666F8B8F0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D7B8BA-4ECF-7647-5B92-7245D89BF4AF}"/>
              </a:ext>
            </a:extLst>
          </p:cNvPr>
          <p:cNvSpPr txBox="1"/>
          <p:nvPr/>
        </p:nvSpPr>
        <p:spPr>
          <a:xfrm>
            <a:off x="8154601" y="4533007"/>
            <a:ext cx="3618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이제 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턴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상대의 턴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입니다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96432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7F5BC8-3818-E387-7987-347BB9E0C0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E38C761-DCE7-BA6D-F0EE-D172A6DED52C}"/>
              </a:ext>
            </a:extLst>
          </p:cNvPr>
          <p:cNvSpPr txBox="1"/>
          <p:nvPr/>
        </p:nvSpPr>
        <p:spPr>
          <a:xfrm>
            <a:off x="5436204" y="196334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연구 요약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173656-09DF-769D-8073-FA9D9AB41767}"/>
              </a:ext>
            </a:extLst>
          </p:cNvPr>
          <p:cNvSpPr txBox="1"/>
          <p:nvPr/>
        </p:nvSpPr>
        <p:spPr>
          <a:xfrm>
            <a:off x="3611986" y="657999"/>
            <a:ext cx="49680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개발하려는 </a:t>
            </a:r>
            <a:r>
              <a:rPr lang="ko-KR" altLang="en-US" sz="1600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인디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 게임 </a:t>
            </a:r>
            <a:r>
              <a:rPr lang="ko-KR" altLang="en-US" sz="1600" i="1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루덴스</a:t>
            </a:r>
            <a:r>
              <a:rPr lang="ko-KR" altLang="en-US" sz="1600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의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대전 맵 설계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를 위한 연구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65C3AC-FCA1-5213-0C02-6CDB282B7008}"/>
              </a:ext>
            </a:extLst>
          </p:cNvPr>
          <p:cNvSpPr txBox="1"/>
          <p:nvPr/>
        </p:nvSpPr>
        <p:spPr>
          <a:xfrm>
            <a:off x="3383078" y="1371444"/>
            <a:ext cx="52485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단방향 순환형 </a:t>
            </a:r>
            <a:r>
              <a:rPr lang="en-US" altLang="ko-KR" sz="20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1vs1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전투 게임에서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0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전투 리듬 사이클의 진입</a:t>
            </a:r>
            <a:r>
              <a:rPr lang="en-US" altLang="ko-KR" sz="20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0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유지</a:t>
            </a:r>
            <a:r>
              <a:rPr lang="en-US" altLang="ko-KR" sz="20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0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이탈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특정 방식으로 </a:t>
            </a:r>
            <a:r>
              <a:rPr lang="ko-KR" altLang="en-US" sz="20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고착되는 구조적 조건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도출한다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1" name="그림 10" descr="텍스트, 도표, 라인, 평면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C04454B-EB59-8F08-10EA-C4CFB3756C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911" t="13194" r="31797" b="30812"/>
          <a:stretch>
            <a:fillRect/>
          </a:stretch>
        </p:blipFill>
        <p:spPr>
          <a:xfrm>
            <a:off x="3383078" y="3569065"/>
            <a:ext cx="1630616" cy="1455290"/>
          </a:xfrm>
          <a:prstGeom prst="rect">
            <a:avLst/>
          </a:prstGeom>
        </p:spPr>
      </p:pic>
      <p:pic>
        <p:nvPicPr>
          <p:cNvPr id="13" name="그림 12" descr="도표, 기술 도면, 스케치, 평면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37A224C-46F0-5B2C-5024-484A38BBEF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958" t="12457" r="23750" b="30417"/>
          <a:stretch>
            <a:fillRect/>
          </a:stretch>
        </p:blipFill>
        <p:spPr>
          <a:xfrm>
            <a:off x="648866" y="2935546"/>
            <a:ext cx="1630616" cy="1484698"/>
          </a:xfrm>
          <a:prstGeom prst="rect">
            <a:avLst/>
          </a:prstGeom>
        </p:spPr>
      </p:pic>
      <p:pic>
        <p:nvPicPr>
          <p:cNvPr id="15" name="그림 14" descr="도표, 기술 도면, 라인, 스케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3324B77-22F9-3B1E-EA35-CF577F2327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8437" t="12457" r="44588" b="40279"/>
          <a:stretch>
            <a:fillRect/>
          </a:stretch>
        </p:blipFill>
        <p:spPr>
          <a:xfrm>
            <a:off x="1976130" y="4867919"/>
            <a:ext cx="1246326" cy="122840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67F3ECA-A521-AB8F-477D-CD7D2950AD88}"/>
              </a:ext>
            </a:extLst>
          </p:cNvPr>
          <p:cNvSpPr txBox="1"/>
          <p:nvPr/>
        </p:nvSpPr>
        <p:spPr>
          <a:xfrm>
            <a:off x="781640" y="2935546"/>
            <a:ext cx="550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맵 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A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D26A05-B792-FC7A-915C-B9692504E2DF}"/>
              </a:ext>
            </a:extLst>
          </p:cNvPr>
          <p:cNvSpPr txBox="1"/>
          <p:nvPr/>
        </p:nvSpPr>
        <p:spPr>
          <a:xfrm>
            <a:off x="1591840" y="4876301"/>
            <a:ext cx="550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맵 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B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B983DE-AD5A-0421-D93D-B70735C55A4F}"/>
              </a:ext>
            </a:extLst>
          </p:cNvPr>
          <p:cNvSpPr txBox="1"/>
          <p:nvPr/>
        </p:nvSpPr>
        <p:spPr>
          <a:xfrm>
            <a:off x="3222456" y="3288935"/>
            <a:ext cx="550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맵 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C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0FF65B7E-2B3C-8442-43B7-6FCA11309B03}"/>
              </a:ext>
            </a:extLst>
          </p:cNvPr>
          <p:cNvSpPr/>
          <p:nvPr/>
        </p:nvSpPr>
        <p:spPr>
          <a:xfrm>
            <a:off x="5847883" y="4346080"/>
            <a:ext cx="937661" cy="521839"/>
          </a:xfrm>
          <a:prstGeom prst="rightArrow">
            <a:avLst>
              <a:gd name="adj1" fmla="val 23318"/>
              <a:gd name="adj2" fmla="val 66279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2" name="Picture 4" descr="303,400개 이상의 뫼비우스의 띠 스톡 사진, 그림 및 Royalty-Free 이미지 - iStock">
            <a:extLst>
              <a:ext uri="{FF2B5EF4-FFF2-40B4-BE49-F238E27FC236}">
                <a16:creationId xmlns:a16="http://schemas.microsoft.com/office/drawing/2014/main" id="{276EF3F9-F669-78DB-D39B-82BD01626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2838" y="3451578"/>
            <a:ext cx="1630616" cy="932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9BFC699-C5F3-57E2-E49B-74814761F21D}"/>
              </a:ext>
            </a:extLst>
          </p:cNvPr>
          <p:cNvSpPr txBox="1"/>
          <p:nvPr/>
        </p:nvSpPr>
        <p:spPr>
          <a:xfrm>
            <a:off x="8619414" y="3127167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전투 리듬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23909F10-A8AD-0CD3-04DF-72EED65061EA}"/>
              </a:ext>
            </a:extLst>
          </p:cNvPr>
          <p:cNvCxnSpPr>
            <a:cxnSpLocks/>
          </p:cNvCxnSpPr>
          <p:nvPr/>
        </p:nvCxnSpPr>
        <p:spPr>
          <a:xfrm>
            <a:off x="9138146" y="4270274"/>
            <a:ext cx="0" cy="638819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D8FE05B-BAEE-7AF2-9DF2-DA8D9E9F5020}"/>
              </a:ext>
            </a:extLst>
          </p:cNvPr>
          <p:cNvCxnSpPr>
            <a:cxnSpLocks/>
          </p:cNvCxnSpPr>
          <p:nvPr/>
        </p:nvCxnSpPr>
        <p:spPr>
          <a:xfrm>
            <a:off x="7913231" y="4588409"/>
            <a:ext cx="24975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5B9EEBD-13C0-D97C-C9BF-26482882BC03}"/>
              </a:ext>
            </a:extLst>
          </p:cNvPr>
          <p:cNvCxnSpPr>
            <a:cxnSpLocks/>
          </p:cNvCxnSpPr>
          <p:nvPr/>
        </p:nvCxnSpPr>
        <p:spPr>
          <a:xfrm>
            <a:off x="7913231" y="4581267"/>
            <a:ext cx="0" cy="32068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9BED8D6B-D18A-56F8-0E82-C05DEF3B9F80}"/>
              </a:ext>
            </a:extLst>
          </p:cNvPr>
          <p:cNvCxnSpPr>
            <a:cxnSpLocks/>
          </p:cNvCxnSpPr>
          <p:nvPr/>
        </p:nvCxnSpPr>
        <p:spPr>
          <a:xfrm>
            <a:off x="10420350" y="4578885"/>
            <a:ext cx="0" cy="32068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08F352E-C1EC-9EC8-E138-15913086CC46}"/>
              </a:ext>
            </a:extLst>
          </p:cNvPr>
          <p:cNvSpPr txBox="1"/>
          <p:nvPr/>
        </p:nvSpPr>
        <p:spPr>
          <a:xfrm>
            <a:off x="7388888" y="4978724"/>
            <a:ext cx="1048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진입 방식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5FE14EF-E8D2-B72B-61A9-A9CEB87D8B11}"/>
              </a:ext>
            </a:extLst>
          </p:cNvPr>
          <p:cNvSpPr txBox="1"/>
          <p:nvPr/>
        </p:nvSpPr>
        <p:spPr>
          <a:xfrm>
            <a:off x="8491411" y="4977012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사이클 길이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0F25695-D13D-B47A-9ABD-B611B11A089A}"/>
              </a:ext>
            </a:extLst>
          </p:cNvPr>
          <p:cNvSpPr txBox="1"/>
          <p:nvPr/>
        </p:nvSpPr>
        <p:spPr>
          <a:xfrm>
            <a:off x="9792707" y="4979517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이탈 난이도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4162BFA-4FB5-AB4D-7CA9-ED3E9648DCBF}"/>
              </a:ext>
            </a:extLst>
          </p:cNvPr>
          <p:cNvSpPr txBox="1"/>
          <p:nvPr/>
        </p:nvSpPr>
        <p:spPr>
          <a:xfrm>
            <a:off x="309431" y="6323112"/>
            <a:ext cx="5389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*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맵 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A, B, C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의 형태는 임의의 모양일 뿐 실제 연구에 쓰이지 않음</a:t>
            </a:r>
          </a:p>
        </p:txBody>
      </p:sp>
    </p:spTree>
    <p:extLst>
      <p:ext uri="{BB962C8B-B14F-4D97-AF65-F5344CB8AC3E}">
        <p14:creationId xmlns:p14="http://schemas.microsoft.com/office/powerpoint/2010/main" val="29524953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87739B-741F-803F-7FD6-3AD880D00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7EE99C-4FE4-8BB9-9722-9A57E0F93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도표, 직사각형, 스크린샷, 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9CECBD6-EBB9-83A7-2035-220DF170F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2CE4EA-6106-E189-7E3E-E78F011F1AC9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83EA1C-D8AF-395F-C5C8-0EEC5662B529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B9C15C-46B7-EE67-00D6-AC4BECD7BFBE}"/>
              </a:ext>
            </a:extLst>
          </p:cNvPr>
          <p:cNvSpPr txBox="1"/>
          <p:nvPr/>
        </p:nvSpPr>
        <p:spPr>
          <a:xfrm>
            <a:off x="7738537" y="3248025"/>
            <a:ext cx="432362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상대도 게임 시작 전 구성한</a:t>
            </a:r>
            <a:endParaRPr lang="en-US" altLang="ko-KR" sz="24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자신의 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&lt;</a:t>
            </a:r>
            <a:r>
              <a:rPr lang="ko-KR" altLang="en-US" sz="2400" dirty="0" err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덱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&gt;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이 있겠죠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?</a:t>
            </a: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자기 </a:t>
            </a:r>
            <a:r>
              <a:rPr lang="ko-KR" altLang="en-US" sz="24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덱에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있는 무기 중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</a:t>
            </a: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전방 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4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칸을 일직선으로 공격하는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무기 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대검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골랐나 봅니다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675779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C48E3-1D37-1D34-4719-6A4BF4DE3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1AE7A7-54A6-F436-76A1-A49A94224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도표, 직사각형, 라인, 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7382162-22FB-35E9-E057-B1DA64B6E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D67F82-70DD-DD3D-3E6B-713A744223E8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3529BA-6AE3-3F1A-28AB-6A1984DD82CE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5F8ECE-B1C2-7F1B-18E9-80BFCA1FDB16}"/>
              </a:ext>
            </a:extLst>
          </p:cNvPr>
          <p:cNvSpPr txBox="1"/>
          <p:nvPr/>
        </p:nvSpPr>
        <p:spPr>
          <a:xfrm>
            <a:off x="8041842" y="3599557"/>
            <a:ext cx="39966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상대의 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대검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은 이동 거리가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&lt;4&gt;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였나 봅니다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algn="ctr"/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상대가 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공격 후 </a:t>
            </a:r>
            <a:endParaRPr lang="en-US" altLang="ko-KR" sz="24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4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칸의 이동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마쳤습니다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31781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2E4545-5A76-83A2-4F58-E2070030B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C8AEEC-DCF4-2EF9-E18A-3BFE00771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도표, 라인, 평면도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EBE47EB-460C-8EB5-85E3-B3F16C531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C40AB1-9919-7BB9-DA3D-197C539B4D23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B1AF98-FA3C-2A05-5E23-357D0618C128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949F25-804D-9C3E-99C7-568402C94F0A}"/>
              </a:ext>
            </a:extLst>
          </p:cNvPr>
          <p:cNvSpPr txBox="1"/>
          <p:nvPr/>
        </p:nvSpPr>
        <p:spPr>
          <a:xfrm>
            <a:off x="8759563" y="4001294"/>
            <a:ext cx="24849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-2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턴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상대의 턴이 </a:t>
            </a:r>
            <a:endParaRPr lang="en-US" altLang="ko-KR" sz="24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종료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되었습니다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67598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도표, 직사각형, 라인, 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B314799-4483-3C12-4CCC-5F9508FBB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FD6278-3E90-0383-041A-54A0A3A7BE6F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2168C4-2316-84E6-426A-C2D62C016B99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EEFC85-1BD4-662C-FA00-BE1C2503F06A}"/>
              </a:ext>
            </a:extLst>
          </p:cNvPr>
          <p:cNvSpPr txBox="1"/>
          <p:nvPr/>
        </p:nvSpPr>
        <p:spPr>
          <a:xfrm>
            <a:off x="8019686" y="4239419"/>
            <a:ext cx="39837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이제 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내가 조작할 차례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입니다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턴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어떤 무기를 고를까요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871323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49D0C-F14D-D2C8-04F4-15B873BED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도표, 직사각형, 라인, 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8B57B5E-FCC7-764E-FFCB-7644422C2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그림 2" descr="도표, 직사각형, 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FDB2E2C-B0B4-DFF5-3FB7-C8803F808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3059F2-7CCF-5EE1-35CF-70FAF657B5EE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DFC117-860B-67DF-D383-26B1BBF345AB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60291A-DC1B-BBBA-FA25-85299B79BCE2}"/>
              </a:ext>
            </a:extLst>
          </p:cNvPr>
          <p:cNvSpPr txBox="1"/>
          <p:nvPr/>
        </p:nvSpPr>
        <p:spPr>
          <a:xfrm>
            <a:off x="8228302" y="4420394"/>
            <a:ext cx="33570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&lt;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대검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&gt;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으로 정했습니다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692952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A3C97-CA8B-C9FF-7016-C7678A321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도표, 직사각형, 라인, 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CAF4043-5B6D-77F9-4224-88548B633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그림 2" descr="도표, 직사각형, 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D435687-3630-C7F2-922C-59E0B0031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그림 3" descr="도표, 직사각형, 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313DE94-3AAC-DD64-BB76-F3B9FEC5B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68D127-AB4B-8291-358E-7E2E13A8776C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FEADB4-3AA6-33C4-5270-36AE2F019230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CD0AD2-674E-CAF5-8DC9-58D48ECA29E1}"/>
              </a:ext>
            </a:extLst>
          </p:cNvPr>
          <p:cNvSpPr txBox="1"/>
          <p:nvPr/>
        </p:nvSpPr>
        <p:spPr>
          <a:xfrm>
            <a:off x="9897656" y="3867944"/>
            <a:ext cx="16946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전방 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4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칸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일직선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으로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공격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합니다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43661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C30DF-F229-70D4-9DDE-6DE65A3C0A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도표, 직사각형, 라인, 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C8AC2DA-E7F4-B67C-6FD1-6E0951F31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그림 2" descr="도표, 직사각형, 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6125660-776C-0F94-9C1A-3B408F743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그림 3" descr="도표, 직사각형, 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F3AC0AE-4894-0430-586F-7D305BBA7C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 descr="도표, 직사각형, 사각형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F57E517-0B80-2CB0-730B-D6B19B47FE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63A286-5C3E-00DB-E038-9AFAAF8C9DC8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F3D1E9-91BD-2D75-3CE1-14127CAABC38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DDF372-7DAD-62EB-8449-8A66F478B727}"/>
              </a:ext>
            </a:extLst>
          </p:cNvPr>
          <p:cNvSpPr txBox="1"/>
          <p:nvPr/>
        </p:nvSpPr>
        <p:spPr>
          <a:xfrm>
            <a:off x="9614055" y="3972719"/>
            <a:ext cx="20714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적중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 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성공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상대의 체력이</a:t>
            </a:r>
            <a:endParaRPr lang="en-US" altLang="ko-KR" sz="24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1 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깎입니다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64772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3FAEE7-07E4-7BD5-E08E-58C5FE3CF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D1E94F-D299-2ECC-9D73-098E7EC7A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도표, 직사각형, 사각형, 평면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8FCF035-39C7-F15A-E708-3581EDA9B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B49FEC-C9E3-C326-4541-FC1FD7F5B2A8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9578DE-DE9D-CC85-087C-F8FDCAC7DBBF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AAA551-9304-56FE-D21E-37D3DA97B9E7}"/>
              </a:ext>
            </a:extLst>
          </p:cNvPr>
          <p:cNvSpPr txBox="1"/>
          <p:nvPr/>
        </p:nvSpPr>
        <p:spPr>
          <a:xfrm>
            <a:off x="8096894" y="4258469"/>
            <a:ext cx="36760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나의 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대검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이동거리는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&lt;3&gt;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이므로 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3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칸 이동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합니다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638146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2696C-75EE-3A1A-9982-28340B1B5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92238B-47B3-71B7-0869-DF97CAE01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도표, 평면도, 사각형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E4946AE-7AC4-845F-745D-BB0684CA9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E6754F-2BA6-CC4E-0205-96F95090413B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EB984E-FAD7-953F-7CC3-5CD3CF62DBAE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BF440-3866-6BA0-0520-365EF75F75A6}"/>
              </a:ext>
            </a:extLst>
          </p:cNvPr>
          <p:cNvSpPr txBox="1"/>
          <p:nvPr/>
        </p:nvSpPr>
        <p:spPr>
          <a:xfrm>
            <a:off x="8090481" y="4515644"/>
            <a:ext cx="3682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나의 턴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3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턴이 끝났습니다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941092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679500-C4E0-52CC-9403-98CED767C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6A0CD-F8EE-95F1-5099-73121B5A7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도표, 직사각형, 사각형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EE7B16C-B9A7-E783-E7DD-0BD30D394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0CB159-DC0D-2504-DF7E-8E9A8A76AD9C}"/>
              </a:ext>
            </a:extLst>
          </p:cNvPr>
          <p:cNvSpPr txBox="1"/>
          <p:nvPr/>
        </p:nvSpPr>
        <p:spPr>
          <a:xfrm>
            <a:off x="5301556" y="657999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 설명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E77C3C-B9AE-06C7-11A6-FF3C202027F5}"/>
              </a:ext>
            </a:extLst>
          </p:cNvPr>
          <p:cNvSpPr txBox="1"/>
          <p:nvPr/>
        </p:nvSpPr>
        <p:spPr>
          <a:xfrm>
            <a:off x="4398263" y="196334"/>
            <a:ext cx="3395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애니메이션 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장씩 보기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680626-E3E8-1A06-CB71-72C4F829F1B3}"/>
              </a:ext>
            </a:extLst>
          </p:cNvPr>
          <p:cNvSpPr txBox="1"/>
          <p:nvPr/>
        </p:nvSpPr>
        <p:spPr>
          <a:xfrm>
            <a:off x="8156266" y="3276600"/>
            <a:ext cx="370325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연속 사용이 불가능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하므로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</a:p>
          <a:p>
            <a:pPr algn="ctr"/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방금 막 썼던 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&lt;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대검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&gt;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은</a:t>
            </a:r>
            <a:endParaRPr lang="en-US" altLang="ko-KR" sz="24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사용 불가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입니다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algn="ctr"/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턴에 썼던 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&lt;</a:t>
            </a:r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환도</a:t>
            </a:r>
            <a:r>
              <a:rPr lang="en-US" altLang="ko-KR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&gt;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는 다시</a:t>
            </a:r>
            <a:endParaRPr lang="en-US" altLang="ko-KR" sz="2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사용 가능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하게 되었습니다</a:t>
            </a:r>
            <a:r>
              <a:rPr lang="en-US" altLang="ko-KR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7202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1BDDD-0791-F0F9-0448-AA0BB1857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FE44129-F534-D8C4-1228-F35C2396651C}"/>
              </a:ext>
            </a:extLst>
          </p:cNvPr>
          <p:cNvSpPr txBox="1"/>
          <p:nvPr/>
        </p:nvSpPr>
        <p:spPr>
          <a:xfrm>
            <a:off x="5436204" y="196334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핵심 개념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2AA1ED-B141-3C99-20F4-3FA3E9E8C8D6}"/>
              </a:ext>
            </a:extLst>
          </p:cNvPr>
          <p:cNvSpPr txBox="1"/>
          <p:nvPr/>
        </p:nvSpPr>
        <p:spPr>
          <a:xfrm>
            <a:off x="4480818" y="657999"/>
            <a:ext cx="32303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단방향 순환형 </a:t>
            </a:r>
            <a:r>
              <a:rPr lang="ko-KR" altLang="en-US" sz="16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맵</a:t>
            </a:r>
            <a:r>
              <a:rPr lang="ko-KR" altLang="en-US" sz="1600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과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전투 리듬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의 정의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504559-17C6-9D64-2294-A58E764C434B}"/>
              </a:ext>
            </a:extLst>
          </p:cNvPr>
          <p:cNvSpPr txBox="1"/>
          <p:nvPr/>
        </p:nvSpPr>
        <p:spPr>
          <a:xfrm>
            <a:off x="1709197" y="1128443"/>
            <a:ext cx="18742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단방향 순환형 맵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4E80EA-E642-F1C5-3295-CB77119B0C26}"/>
              </a:ext>
            </a:extLst>
          </p:cNvPr>
          <p:cNvSpPr txBox="1"/>
          <p:nvPr/>
        </p:nvSpPr>
        <p:spPr>
          <a:xfrm>
            <a:off x="9141974" y="1128443"/>
            <a:ext cx="1133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전투 리듬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3078" name="Picture 6" descr="추억의 보드게임] 부루마불 게임 세계여행 디럭스판 : 네이버 블로그">
            <a:extLst>
              <a:ext uri="{FF2B5EF4-FFF2-40B4-BE49-F238E27FC236}">
                <a16:creationId xmlns:a16="http://schemas.microsoft.com/office/drawing/2014/main" id="{08886D90-F44E-DF14-AD33-D9F61452A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7" b="98077" l="3000" r="95375">
                        <a14:foregroundMark x1="14250" y1="11951" x2="21375" y2="78571"/>
                        <a14:foregroundMark x1="21375" y1="78571" x2="80375" y2="86264"/>
                        <a14:foregroundMark x1="80375" y1="86264" x2="88750" y2="70742"/>
                        <a14:foregroundMark x1="88750" y1="70742" x2="87625" y2="21291"/>
                        <a14:foregroundMark x1="87625" y1="21291" x2="77625" y2="8929"/>
                        <a14:foregroundMark x1="77625" y1="8929" x2="13750" y2="5082"/>
                        <a14:foregroundMark x1="13750" y1="5082" x2="7750" y2="18681"/>
                        <a14:foregroundMark x1="7750" y1="18681" x2="10000" y2="77060"/>
                        <a14:foregroundMark x1="10000" y1="77060" x2="40250" y2="92857"/>
                        <a14:foregroundMark x1="40250" y1="92857" x2="86750" y2="89560"/>
                        <a14:foregroundMark x1="8500" y1="93132" x2="87875" y2="89286"/>
                        <a14:foregroundMark x1="87875" y1="89286" x2="90125" y2="20467"/>
                        <a14:foregroundMark x1="90125" y1="20467" x2="81125" y2="3022"/>
                        <a14:foregroundMark x1="81125" y1="3022" x2="11250" y2="5082"/>
                        <a14:foregroundMark x1="6625" y1="6593" x2="9375" y2="92582"/>
                        <a14:foregroundMark x1="91625" y1="16758" x2="90000" y2="93132"/>
                        <a14:foregroundMark x1="90250" y1="95879" x2="19000" y2="97115"/>
                        <a14:foregroundMark x1="19000" y1="97115" x2="10125" y2="94643"/>
                        <a14:foregroundMark x1="92750" y1="94093" x2="93250" y2="95879"/>
                        <a14:foregroundMark x1="7500" y1="92857" x2="9625" y2="94918"/>
                        <a14:foregroundMark x1="6625" y1="95192" x2="14750" y2="94093"/>
                        <a14:foregroundMark x1="5000" y1="96154" x2="13625" y2="95604"/>
                        <a14:foregroundMark x1="7250" y1="83929" x2="6125" y2="91758"/>
                        <a14:foregroundMark x1="4500" y1="86401" x2="4000" y2="91758"/>
                        <a14:foregroundMark x1="4750" y1="79396" x2="4625" y2="81868"/>
                        <a14:foregroundMark x1="4625" y1="74176" x2="4750" y2="78984"/>
                        <a14:foregroundMark x1="5000" y1="49725" x2="4750" y2="52335"/>
                        <a14:foregroundMark x1="5375" y1="38324" x2="5250" y2="41071"/>
                        <a14:foregroundMark x1="5875" y1="19093" x2="5875" y2="19505"/>
                        <a14:foregroundMark x1="6250" y1="9615" x2="6000" y2="13049"/>
                        <a14:foregroundMark x1="6125" y1="3709" x2="6000" y2="6868"/>
                        <a14:foregroundMark x1="11625" y1="824" x2="33625" y2="1236"/>
                        <a14:foregroundMark x1="33625" y1="1236" x2="64000" y2="824"/>
                        <a14:foregroundMark x1="64000" y1="824" x2="91250" y2="2060"/>
                        <a14:foregroundMark x1="93000" y1="3571" x2="93125" y2="10577"/>
                        <a14:foregroundMark x1="93000" y1="15247" x2="92125" y2="25687"/>
                        <a14:foregroundMark x1="93125" y1="11401" x2="95375" y2="96291"/>
                        <a14:foregroundMark x1="95000" y1="98214" x2="12000" y2="98077"/>
                        <a14:foregroundMark x1="5500" y1="17720" x2="3000" y2="771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24" y="4946218"/>
            <a:ext cx="1790409" cy="1629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CC60A1-3AB3-7F23-0AB1-CFE501B101D8}"/>
              </a:ext>
            </a:extLst>
          </p:cNvPr>
          <p:cNvSpPr txBox="1"/>
          <p:nvPr/>
        </p:nvSpPr>
        <p:spPr>
          <a:xfrm>
            <a:off x="2314734" y="5711046"/>
            <a:ext cx="27558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1vs1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이고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서로 다른 출발점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과 </a:t>
            </a:r>
            <a:endParaRPr lang="en-US" altLang="ko-KR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  <a:p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정반대의 이동 방향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을 갖는</a:t>
            </a:r>
            <a:endParaRPr lang="en-US" altLang="ko-KR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  <a:p>
            <a:r>
              <a:rPr lang="ko-KR" altLang="en-US" sz="1600" dirty="0" err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부루마블</a:t>
            </a:r>
            <a:endParaRPr lang="ko-KR" altLang="en-US" sz="16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02332C2-8606-632D-C101-6DEAE363336A}"/>
              </a:ext>
            </a:extLst>
          </p:cNvPr>
          <p:cNvCxnSpPr>
            <a:cxnSpLocks/>
          </p:cNvCxnSpPr>
          <p:nvPr/>
        </p:nvCxnSpPr>
        <p:spPr>
          <a:xfrm flipH="1">
            <a:off x="2108476" y="1682441"/>
            <a:ext cx="12096" cy="256972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912A74D-64C3-7C45-4505-E36F1EBA488C}"/>
              </a:ext>
            </a:extLst>
          </p:cNvPr>
          <p:cNvCxnSpPr>
            <a:cxnSpLocks/>
          </p:cNvCxnSpPr>
          <p:nvPr/>
        </p:nvCxnSpPr>
        <p:spPr>
          <a:xfrm flipH="1">
            <a:off x="2108476" y="4252167"/>
            <a:ext cx="39687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CAA3BBF3-71DC-D309-9EA4-3351A87BAE78}"/>
              </a:ext>
            </a:extLst>
          </p:cNvPr>
          <p:cNvCxnSpPr>
            <a:cxnSpLocks/>
          </p:cNvCxnSpPr>
          <p:nvPr/>
        </p:nvCxnSpPr>
        <p:spPr>
          <a:xfrm flipH="1">
            <a:off x="2108476" y="3071067"/>
            <a:ext cx="39687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1EF87DA-7215-491E-1A28-7EF42CBDBFE6}"/>
              </a:ext>
            </a:extLst>
          </p:cNvPr>
          <p:cNvCxnSpPr>
            <a:cxnSpLocks/>
          </p:cNvCxnSpPr>
          <p:nvPr/>
        </p:nvCxnSpPr>
        <p:spPr>
          <a:xfrm flipH="1">
            <a:off x="2108476" y="1867107"/>
            <a:ext cx="39687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9D11970-0A5B-DFBA-E4DA-6D1F71A4BB7C}"/>
              </a:ext>
            </a:extLst>
          </p:cNvPr>
          <p:cNvSpPr txBox="1"/>
          <p:nvPr/>
        </p:nvSpPr>
        <p:spPr>
          <a:xfrm>
            <a:off x="2592634" y="1682441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방향 고정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4363E27-8DFA-E7A4-FD76-C4DE0B3A289B}"/>
              </a:ext>
            </a:extLst>
          </p:cNvPr>
          <p:cNvSpPr txBox="1"/>
          <p:nvPr/>
        </p:nvSpPr>
        <p:spPr>
          <a:xfrm>
            <a:off x="2592635" y="2925877"/>
            <a:ext cx="1048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단일 경로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5038EC-3EB8-2646-497F-03C76E2EE24A}"/>
              </a:ext>
            </a:extLst>
          </p:cNvPr>
          <p:cNvSpPr txBox="1"/>
          <p:nvPr/>
        </p:nvSpPr>
        <p:spPr>
          <a:xfrm>
            <a:off x="2592634" y="4067501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순환 및 폐쇄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068845E-8A09-1B2C-F740-372D960B4058}"/>
              </a:ext>
            </a:extLst>
          </p:cNvPr>
          <p:cNvSpPr txBox="1"/>
          <p:nvPr/>
        </p:nvSpPr>
        <p:spPr>
          <a:xfrm>
            <a:off x="602215" y="1978409"/>
            <a:ext cx="1418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역방향 이동 불가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r"/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후진 불가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CB73084-AF66-229D-1D64-CD8FCD72FE64}"/>
              </a:ext>
            </a:extLst>
          </p:cNvPr>
          <p:cNvSpPr txBox="1"/>
          <p:nvPr/>
        </p:nvSpPr>
        <p:spPr>
          <a:xfrm>
            <a:off x="558933" y="3233593"/>
            <a:ext cx="14622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분기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지름길 없음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0977F59-D271-3038-3D1F-8E8E9FC97898}"/>
              </a:ext>
            </a:extLst>
          </p:cNvPr>
          <p:cNvSpPr txBox="1"/>
          <p:nvPr/>
        </p:nvSpPr>
        <p:spPr>
          <a:xfrm>
            <a:off x="230317" y="4252167"/>
            <a:ext cx="17908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연결된 </a:t>
            </a:r>
            <a:r>
              <a:rPr lang="ko-KR" altLang="en-US" sz="14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맵의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시작과 끝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DFAE25C-A549-7759-6672-47A42CB0D3A0}"/>
              </a:ext>
            </a:extLst>
          </p:cNvPr>
          <p:cNvSpPr txBox="1"/>
          <p:nvPr/>
        </p:nvSpPr>
        <p:spPr>
          <a:xfrm>
            <a:off x="848487" y="220502"/>
            <a:ext cx="33137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고정된 </a:t>
            </a:r>
            <a:r>
              <a:rPr lang="ko-KR" altLang="en-US" sz="16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단일 이동 방향</a:t>
            </a:r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을 따르며</a:t>
            </a:r>
            <a:r>
              <a:rPr lang="en-US" altLang="ko-KR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,</a:t>
            </a:r>
          </a:p>
          <a:p>
            <a:pPr algn="ctr"/>
            <a:r>
              <a:rPr lang="ko-KR" altLang="en-US" sz="16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서로 반대 방향</a:t>
            </a:r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으로만 이동할 수 있고</a:t>
            </a:r>
            <a:r>
              <a:rPr lang="en-US" altLang="ko-KR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,</a:t>
            </a:r>
          </a:p>
          <a:p>
            <a:pPr algn="ctr"/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단 하나의 경로가 </a:t>
            </a:r>
            <a:r>
              <a:rPr lang="ko-KR" altLang="en-US" sz="16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순환 구조</a:t>
            </a:r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를 이루는 맵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22BCFDE-9F48-6497-F392-341817F96A92}"/>
              </a:ext>
            </a:extLst>
          </p:cNvPr>
          <p:cNvSpPr txBox="1"/>
          <p:nvPr/>
        </p:nvSpPr>
        <p:spPr>
          <a:xfrm>
            <a:off x="8253910" y="242500"/>
            <a:ext cx="29097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플레이어가 </a:t>
            </a:r>
            <a:r>
              <a:rPr lang="ko-KR" altLang="en-US" sz="16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상대의 공격 사거리</a:t>
            </a:r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를 </a:t>
            </a:r>
            <a:endParaRPr lang="en-US" altLang="ko-KR" sz="1600" dirty="0"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  <a:p>
            <a:pPr algn="ctr"/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기준으로 </a:t>
            </a:r>
            <a:r>
              <a:rPr lang="ko-KR" altLang="en-US" sz="16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교전</a:t>
            </a:r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에 </a:t>
            </a:r>
            <a:r>
              <a:rPr lang="ko-KR" altLang="en-US" sz="16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진입</a:t>
            </a:r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하고</a:t>
            </a:r>
            <a:r>
              <a:rPr lang="en-US" altLang="ko-KR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, </a:t>
            </a:r>
          </a:p>
          <a:p>
            <a:pPr algn="ctr"/>
            <a:r>
              <a:rPr lang="ko-KR" altLang="en-US" sz="16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이탈</a:t>
            </a:r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하기까지 한 </a:t>
            </a:r>
            <a:r>
              <a:rPr lang="ko-KR" altLang="en-US" sz="16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사이클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DC8BB5E-9731-13D3-609C-F5F61CE3A3D3}"/>
              </a:ext>
            </a:extLst>
          </p:cNvPr>
          <p:cNvSpPr txBox="1"/>
          <p:nvPr/>
        </p:nvSpPr>
        <p:spPr>
          <a:xfrm>
            <a:off x="8724848" y="1481821"/>
            <a:ext cx="20024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이하의 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3(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또는 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2)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단계</a:t>
            </a: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31FEC451-AB9E-78C6-36E0-178E7A17C957}"/>
              </a:ext>
            </a:extLst>
          </p:cNvPr>
          <p:cNvSpPr/>
          <p:nvPr/>
        </p:nvSpPr>
        <p:spPr>
          <a:xfrm>
            <a:off x="8550682" y="2050187"/>
            <a:ext cx="2002471" cy="595046"/>
          </a:xfrm>
          <a:prstGeom prst="roundRect">
            <a:avLst>
              <a:gd name="adj" fmla="val 93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전투 리듬 진입</a:t>
            </a: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EC9B59CF-96DB-B2FF-0C9D-3C9AAFD8542B}"/>
              </a:ext>
            </a:extLst>
          </p:cNvPr>
          <p:cNvSpPr/>
          <p:nvPr/>
        </p:nvSpPr>
        <p:spPr>
          <a:xfrm>
            <a:off x="8550681" y="3256888"/>
            <a:ext cx="2002471" cy="595046"/>
          </a:xfrm>
          <a:prstGeom prst="roundRect">
            <a:avLst>
              <a:gd name="adj" fmla="val 9375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전투 </a:t>
            </a:r>
            <a:r>
              <a:rPr lang="ko-KR" altLang="en-US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리듬 유지</a:t>
            </a:r>
            <a:endParaRPr lang="ko-KR" altLang="en-US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7039EDBB-7567-725F-FBA6-A47F3B532B26}"/>
              </a:ext>
            </a:extLst>
          </p:cNvPr>
          <p:cNvSpPr/>
          <p:nvPr/>
        </p:nvSpPr>
        <p:spPr>
          <a:xfrm>
            <a:off x="8550681" y="4437025"/>
            <a:ext cx="2002471" cy="595046"/>
          </a:xfrm>
          <a:prstGeom prst="roundRect">
            <a:avLst>
              <a:gd name="adj" fmla="val 93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전투 리듬 이탈</a:t>
            </a:r>
          </a:p>
        </p:txBody>
      </p:sp>
      <p:sp>
        <p:nvSpPr>
          <p:cNvPr id="50" name="화살표: 아래쪽 49">
            <a:extLst>
              <a:ext uri="{FF2B5EF4-FFF2-40B4-BE49-F238E27FC236}">
                <a16:creationId xmlns:a16="http://schemas.microsoft.com/office/drawing/2014/main" id="{160BE873-1FF1-2124-F0AA-E97F1756145A}"/>
              </a:ext>
            </a:extLst>
          </p:cNvPr>
          <p:cNvSpPr/>
          <p:nvPr/>
        </p:nvSpPr>
        <p:spPr>
          <a:xfrm>
            <a:off x="9374490" y="2804242"/>
            <a:ext cx="354851" cy="299128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화살표: 아래쪽 50">
            <a:extLst>
              <a:ext uri="{FF2B5EF4-FFF2-40B4-BE49-F238E27FC236}">
                <a16:creationId xmlns:a16="http://schemas.microsoft.com/office/drawing/2014/main" id="{75046692-B05D-5A9D-4A53-DEDBB11C30F8}"/>
              </a:ext>
            </a:extLst>
          </p:cNvPr>
          <p:cNvSpPr/>
          <p:nvPr/>
        </p:nvSpPr>
        <p:spPr>
          <a:xfrm>
            <a:off x="9374490" y="4005452"/>
            <a:ext cx="354851" cy="307777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A824AA3-8CA4-CEB2-6938-AAE17B7425ED}"/>
              </a:ext>
            </a:extLst>
          </p:cNvPr>
          <p:cNvSpPr txBox="1"/>
          <p:nvPr/>
        </p:nvSpPr>
        <p:spPr>
          <a:xfrm>
            <a:off x="4845829" y="2094286"/>
            <a:ext cx="3605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상대 플레이어의 공격 사거리 안으로 들어가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</a:t>
            </a:r>
          </a:p>
          <a:p>
            <a:pPr algn="r"/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교전이 발생할 수 밖에 없는 상태를 만드는 단계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4FE8E9F-CE3A-CCF9-8A48-FEC593D7B3C7}"/>
              </a:ext>
            </a:extLst>
          </p:cNvPr>
          <p:cNvSpPr txBox="1"/>
          <p:nvPr/>
        </p:nvSpPr>
        <p:spPr>
          <a:xfrm>
            <a:off x="5174444" y="3278874"/>
            <a:ext cx="32768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교전이 시작된 이후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양측이 상대의 사거리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r"/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안팎을 오가며 상태가 지속되는 단계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A9491D5-D512-8228-2D9F-222631DE55FF}"/>
              </a:ext>
            </a:extLst>
          </p:cNvPr>
          <p:cNvSpPr txBox="1"/>
          <p:nvPr/>
        </p:nvSpPr>
        <p:spPr>
          <a:xfrm>
            <a:off x="4935597" y="4508851"/>
            <a:ext cx="35157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플레이어 중 하나가 상대 플레이어의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공격 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r"/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사거리에서 벗어나 교전 상태를 해소하는 단계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5" name="오른쪽 중괄호 54">
            <a:extLst>
              <a:ext uri="{FF2B5EF4-FFF2-40B4-BE49-F238E27FC236}">
                <a16:creationId xmlns:a16="http://schemas.microsoft.com/office/drawing/2014/main" id="{463DC5F3-133A-2B75-2A3C-C05A5A67F6CA}"/>
              </a:ext>
            </a:extLst>
          </p:cNvPr>
          <p:cNvSpPr/>
          <p:nvPr/>
        </p:nvSpPr>
        <p:spPr>
          <a:xfrm>
            <a:off x="10727319" y="2050187"/>
            <a:ext cx="327498" cy="2981884"/>
          </a:xfrm>
          <a:prstGeom prst="rightBrace">
            <a:avLst>
              <a:gd name="adj1" fmla="val 39356"/>
              <a:gd name="adj2" fmla="val 50000"/>
            </a:avLst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36634D1-7482-3897-A10E-AB52AF4C05FC}"/>
              </a:ext>
            </a:extLst>
          </p:cNvPr>
          <p:cNvSpPr txBox="1"/>
          <p:nvPr/>
        </p:nvSpPr>
        <p:spPr>
          <a:xfrm>
            <a:off x="11054817" y="3369745"/>
            <a:ext cx="1082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한 사이클</a:t>
            </a:r>
          </a:p>
        </p:txBody>
      </p:sp>
    </p:spTree>
    <p:extLst>
      <p:ext uri="{BB962C8B-B14F-4D97-AF65-F5344CB8AC3E}">
        <p14:creationId xmlns:p14="http://schemas.microsoft.com/office/powerpoint/2010/main" val="2072410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6937F7-D260-D029-E312-3B8A156B6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169940-3C2C-CEE1-4186-1E1ACF8F009D}"/>
              </a:ext>
            </a:extLst>
          </p:cNvPr>
          <p:cNvSpPr txBox="1"/>
          <p:nvPr/>
        </p:nvSpPr>
        <p:spPr>
          <a:xfrm>
            <a:off x="5428189" y="209034"/>
            <a:ext cx="13356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연구 방법</a:t>
            </a:r>
            <a:endParaRPr lang="ko-KR" altLang="en-US" sz="2400" dirty="0"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DF1D53-1B2F-6EF0-1A46-4FC6D68F15B5}"/>
              </a:ext>
            </a:extLst>
          </p:cNvPr>
          <p:cNvSpPr txBox="1"/>
          <p:nvPr/>
        </p:nvSpPr>
        <p:spPr>
          <a:xfrm>
            <a:off x="5394533" y="657999"/>
            <a:ext cx="14029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게임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규칙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 통제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DA58AC5-44FC-9619-CA6F-032169B6A7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986017"/>
              </p:ext>
            </p:extLst>
          </p:nvPr>
        </p:nvGraphicFramePr>
        <p:xfrm>
          <a:off x="2032000" y="3060700"/>
          <a:ext cx="8128000" cy="2387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11400">
                  <a:extLst>
                    <a:ext uri="{9D8B030D-6E8A-4147-A177-3AD203B41FA5}">
                      <a16:colId xmlns:a16="http://schemas.microsoft.com/office/drawing/2014/main" val="2602081494"/>
                    </a:ext>
                  </a:extLst>
                </a:gridCol>
                <a:gridCol w="5816600">
                  <a:extLst>
                    <a:ext uri="{9D8B030D-6E8A-4147-A177-3AD203B41FA5}">
                      <a16:colId xmlns:a16="http://schemas.microsoft.com/office/drawing/2014/main" val="3743778166"/>
                    </a:ext>
                  </a:extLst>
                </a:gridCol>
              </a:tblGrid>
              <a:tr h="5969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맵 구조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단방향 순환형 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5835354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승리 조건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상대의 체력을 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0</a:t>
                      </a:r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으로 만들면 승리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1426896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체력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양측  플레이어 모두 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8*</a:t>
                      </a:r>
                      <a:endParaRPr lang="ko-KR" altLang="en-US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7317231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데미지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모든 무기 공격 데미지 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1</a:t>
                      </a:r>
                      <a:endParaRPr lang="ko-KR" altLang="en-US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0509738"/>
                  </a:ext>
                </a:extLst>
              </a:tr>
            </a:tbl>
          </a:graphicData>
        </a:graphic>
      </p:graphicFrame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C6CF29B-8DFB-427E-E880-E57D2423BF1C}"/>
              </a:ext>
            </a:extLst>
          </p:cNvPr>
          <p:cNvSpPr/>
          <p:nvPr/>
        </p:nvSpPr>
        <p:spPr>
          <a:xfrm>
            <a:off x="3479800" y="1731103"/>
            <a:ext cx="1777981" cy="595046"/>
          </a:xfrm>
          <a:prstGeom prst="roundRect">
            <a:avLst>
              <a:gd name="adj" fmla="val 93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게임 형식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8A0902-C4BD-1172-F0F1-9A2FEAA93AE3}"/>
              </a:ext>
            </a:extLst>
          </p:cNvPr>
          <p:cNvSpPr txBox="1"/>
          <p:nvPr/>
        </p:nvSpPr>
        <p:spPr>
          <a:xfrm>
            <a:off x="5562939" y="1797794"/>
            <a:ext cx="2691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err="1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1vs1</a:t>
            </a:r>
            <a:r>
              <a:rPr lang="en-US" altLang="ko-KR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 </a:t>
            </a:r>
            <a:r>
              <a:rPr lang="ko-KR" altLang="en-US" sz="2400" dirty="0" err="1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턴제</a:t>
            </a:r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 전략 게임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65D56A-2BA8-8439-C66E-11B4EA028B9E}"/>
              </a:ext>
            </a:extLst>
          </p:cNvPr>
          <p:cNvSpPr txBox="1"/>
          <p:nvPr/>
        </p:nvSpPr>
        <p:spPr>
          <a:xfrm>
            <a:off x="217283" y="6391081"/>
            <a:ext cx="12095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*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체력을 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8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로 설정한 이유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: 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전투 사이클에서 평균 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2, 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많다면 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3~4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데미지가 오갈 것으로 예상되므로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, 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사이클이 최소 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회 이상 발생하는 수치가 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8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임</a:t>
            </a:r>
          </a:p>
        </p:txBody>
      </p:sp>
    </p:spTree>
    <p:extLst>
      <p:ext uri="{BB962C8B-B14F-4D97-AF65-F5344CB8AC3E}">
        <p14:creationId xmlns:p14="http://schemas.microsoft.com/office/powerpoint/2010/main" val="1408098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EF4D0-3597-AEC7-8238-B9E5F78BDD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EEB270-7B33-BBCB-CF4B-E964AE53AC72}"/>
              </a:ext>
            </a:extLst>
          </p:cNvPr>
          <p:cNvSpPr txBox="1"/>
          <p:nvPr/>
        </p:nvSpPr>
        <p:spPr>
          <a:xfrm>
            <a:off x="5428189" y="209034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연구 가설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A28A3E-2A9B-18AE-383D-D9B757DD4A52}"/>
              </a:ext>
            </a:extLst>
          </p:cNvPr>
          <p:cNvSpPr txBox="1"/>
          <p:nvPr/>
        </p:nvSpPr>
        <p:spPr>
          <a:xfrm>
            <a:off x="2941137" y="657999"/>
            <a:ext cx="63097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맵 구조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와 </a:t>
            </a:r>
            <a:r>
              <a:rPr lang="ko-KR" altLang="en-US" sz="1600" b="1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무기 사용 양상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이 </a:t>
            </a:r>
            <a:r>
              <a:rPr lang="ko-KR" altLang="en-US" sz="1600" b="1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전투 리듬 사이클의 형성 방식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에 미치는 영향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C42D0EF2-EB0B-8F7F-5D27-B1AD9F9C0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271602"/>
              </p:ext>
            </p:extLst>
          </p:nvPr>
        </p:nvGraphicFramePr>
        <p:xfrm>
          <a:off x="1481892" y="1617533"/>
          <a:ext cx="9228215" cy="431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4274">
                  <a:extLst>
                    <a:ext uri="{9D8B030D-6E8A-4147-A177-3AD203B41FA5}">
                      <a16:colId xmlns:a16="http://schemas.microsoft.com/office/drawing/2014/main" val="2602081494"/>
                    </a:ext>
                  </a:extLst>
                </a:gridCol>
                <a:gridCol w="6603941">
                  <a:extLst>
                    <a:ext uri="{9D8B030D-6E8A-4147-A177-3AD203B41FA5}">
                      <a16:colId xmlns:a16="http://schemas.microsoft.com/office/drawing/2014/main" val="3743778166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가설 </a:t>
                      </a:r>
                      <a:r>
                        <a:rPr lang="en-US" altLang="ko-KR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1 </a:t>
                      </a:r>
                      <a:r>
                        <a:rPr lang="en-US" altLang="ko-KR" sz="2000" dirty="0">
                          <a:latin typeface="나눔스퀘어OTF Light" panose="020B0600000101010101" pitchFamily="34" charset="-127"/>
                          <a:ea typeface="나눔스퀘어OTF Light" panose="020B0600000101010101" pitchFamily="34" charset="-127"/>
                        </a:rPr>
                        <a:t>(</a:t>
                      </a:r>
                      <a:r>
                        <a:rPr lang="ko-KR" altLang="en-US" sz="2000" dirty="0">
                          <a:latin typeface="나눔스퀘어OTF Light" panose="020B0600000101010101" pitchFamily="34" charset="-127"/>
                          <a:ea typeface="나눔스퀘어OTF Light" panose="020B0600000101010101" pitchFamily="34" charset="-127"/>
                        </a:rPr>
                        <a:t>진입</a:t>
                      </a:r>
                      <a:r>
                        <a:rPr lang="en-US" altLang="ko-KR" sz="2000" dirty="0">
                          <a:latin typeface="나눔스퀘어OTF Light" panose="020B0600000101010101" pitchFamily="34" charset="-127"/>
                          <a:ea typeface="나눔스퀘어OTF Light" panose="020B0600000101010101" pitchFamily="34" charset="-127"/>
                        </a:rPr>
                        <a:t>)</a:t>
                      </a:r>
                      <a:endParaRPr lang="ko-KR" altLang="en-US" sz="2000" dirty="0">
                        <a:latin typeface="나눔스퀘어OTF Light" panose="020B0600000101010101" pitchFamily="34" charset="-127"/>
                        <a:ea typeface="나눔스퀘어OTF Light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핵심 구간의 길이가 길수록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전투 사이클의 최초 진입까지 소요되는 평균 턴 수는 감소할 것이다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.</a:t>
                      </a:r>
                      <a:endParaRPr lang="ko-KR" altLang="en-US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5835354"/>
                  </a:ext>
                </a:extLst>
              </a:tr>
              <a:tr h="863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가설 </a:t>
                      </a:r>
                      <a:r>
                        <a:rPr lang="en-US" altLang="ko-KR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2 </a:t>
                      </a:r>
                      <a:r>
                        <a:rPr lang="en-US" altLang="ko-KR" sz="2000" dirty="0">
                          <a:latin typeface="나눔스퀘어OTF Light" panose="020B0600000101010101" pitchFamily="34" charset="-127"/>
                          <a:ea typeface="나눔스퀘어OTF Light" panose="020B0600000101010101" pitchFamily="34" charset="-127"/>
                        </a:rPr>
                        <a:t>(</a:t>
                      </a:r>
                      <a:r>
                        <a:rPr lang="ko-KR" altLang="en-US" sz="2000" dirty="0">
                          <a:latin typeface="나눔스퀘어OTF Light" panose="020B0600000101010101" pitchFamily="34" charset="-127"/>
                          <a:ea typeface="나눔스퀘어OTF Light" panose="020B0600000101010101" pitchFamily="34" charset="-127"/>
                        </a:rPr>
                        <a:t>유지</a:t>
                      </a:r>
                      <a:r>
                        <a:rPr lang="en-US" altLang="ko-KR" sz="2000" dirty="0">
                          <a:latin typeface="나눔스퀘어OTF Light" panose="020B0600000101010101" pitchFamily="34" charset="-127"/>
                          <a:ea typeface="나눔스퀘어OTF Light" panose="020B0600000101010101" pitchFamily="34" charset="-127"/>
                        </a:rPr>
                        <a:t>)</a:t>
                      </a:r>
                      <a:endParaRPr lang="ko-KR" altLang="en-US" sz="2000" dirty="0">
                        <a:latin typeface="나눔스퀘어OTF Light" panose="020B0600000101010101" pitchFamily="34" charset="-127"/>
                        <a:ea typeface="나눔스퀘어OTF Light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코너 핵심 구간보다 직선 핵심 구간에서</a:t>
                      </a:r>
                      <a:endParaRPr lang="en-US" altLang="ko-KR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사이클 </a:t>
                      </a:r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당 전투 유지 턴 수가 보다 길게 나타날 것이다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.</a:t>
                      </a:r>
                      <a:endParaRPr lang="ko-KR" altLang="en-US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1426896"/>
                  </a:ext>
                </a:extLst>
              </a:tr>
              <a:tr h="863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가설 </a:t>
                      </a:r>
                      <a:r>
                        <a:rPr lang="en-US" altLang="ko-KR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3 </a:t>
                      </a:r>
                      <a:r>
                        <a:rPr lang="en-US" altLang="ko-KR" sz="2000" dirty="0">
                          <a:latin typeface="나눔스퀘어OTF Light" panose="020B0600000101010101" pitchFamily="34" charset="-127"/>
                          <a:ea typeface="나눔스퀘어OTF Light" panose="020B0600000101010101" pitchFamily="34" charset="-127"/>
                        </a:rPr>
                        <a:t>(</a:t>
                      </a:r>
                      <a:r>
                        <a:rPr lang="ko-KR" altLang="en-US" sz="2000" dirty="0">
                          <a:latin typeface="나눔스퀘어OTF Light" panose="020B0600000101010101" pitchFamily="34" charset="-127"/>
                          <a:ea typeface="나눔스퀘어OTF Light" panose="020B0600000101010101" pitchFamily="34" charset="-127"/>
                        </a:rPr>
                        <a:t>이탈</a:t>
                      </a:r>
                      <a:r>
                        <a:rPr lang="en-US" altLang="ko-KR" sz="2000" dirty="0">
                          <a:latin typeface="나눔스퀘어OTF Light" panose="020B0600000101010101" pitchFamily="34" charset="-127"/>
                          <a:ea typeface="나눔스퀘어OTF Light" panose="020B0600000101010101" pitchFamily="34" charset="-127"/>
                        </a:rPr>
                        <a:t>)</a:t>
                      </a:r>
                      <a:endParaRPr lang="ko-KR" altLang="en-US" sz="2000" dirty="0">
                        <a:latin typeface="나눔스퀘어OTF Light" panose="020B0600000101010101" pitchFamily="34" charset="-127"/>
                        <a:ea typeface="나눔스퀘어OTF Light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완충 지대의 분산도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(</a:t>
                      </a:r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여러 곳에 흩어져 있을수록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)</a:t>
                      </a:r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가 높을수록 </a:t>
                      </a:r>
                      <a:endParaRPr lang="en-US" altLang="ko-KR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이탈 빈도는 증가한다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.</a:t>
                      </a:r>
                      <a:endParaRPr lang="ko-KR" altLang="en-US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7317231"/>
                  </a:ext>
                </a:extLst>
              </a:tr>
              <a:tr h="863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가설 </a:t>
                      </a:r>
                      <a:r>
                        <a:rPr lang="en-US" altLang="ko-KR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4</a:t>
                      </a:r>
                      <a:endParaRPr lang="ko-KR" altLang="en-US" sz="2000" dirty="0">
                        <a:latin typeface="나눔스퀘어OTF_ac Bold" panose="020B0600000101010101" pitchFamily="34" charset="-127"/>
                        <a:ea typeface="나눔스퀘어OTF_ac Bold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전투 리듬 사이클의 전환은 중간 이동 거리의 무기보다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극단적 이동 거리의 무기 사용 시 더 빈번하게 발생할 것이다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.</a:t>
                      </a:r>
                      <a:endParaRPr lang="ko-KR" altLang="en-US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0509738"/>
                  </a:ext>
                </a:extLst>
              </a:tr>
              <a:tr h="863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가설 </a:t>
                      </a:r>
                      <a:r>
                        <a:rPr lang="en-US" altLang="ko-KR" sz="2000" dirty="0">
                          <a:latin typeface="나눔스퀘어OTF_ac Bold" panose="020B0600000101010101" pitchFamily="34" charset="-127"/>
                          <a:ea typeface="나눔스퀘어OTF_ac Bold" panose="020B0600000101010101" pitchFamily="34" charset="-127"/>
                        </a:rPr>
                        <a:t>5</a:t>
                      </a:r>
                      <a:endParaRPr lang="ko-KR" altLang="en-US" sz="2000" dirty="0">
                        <a:latin typeface="나눔스퀘어OTF_ac Bold" panose="020B0600000101010101" pitchFamily="34" charset="-127"/>
                        <a:ea typeface="나눔스퀘어OTF_ac Bold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동일 </a:t>
                      </a:r>
                      <a:r>
                        <a:rPr lang="ko-KR" altLang="en-US" dirty="0" err="1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맵에서는</a:t>
                      </a:r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유사한 무기 사용 패턴이 반복적으로 나타난다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.</a:t>
                      </a:r>
                      <a:endParaRPr lang="ko-KR" altLang="en-US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3078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7384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12C3ED-DD38-69D9-034E-5E53C1E80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그림 121" descr="텍스트, 스크린샷, 소프트웨어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E5CBD93-30B8-9B86-541A-BF035BD296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l="23465" t="41385" r="39211" b="19931"/>
          <a:stretch>
            <a:fillRect/>
          </a:stretch>
        </p:blipFill>
        <p:spPr>
          <a:xfrm>
            <a:off x="-8271" y="341049"/>
            <a:ext cx="3698474" cy="21562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F3735E-E171-F282-7EBA-B9A0A0D3BE53}"/>
              </a:ext>
            </a:extLst>
          </p:cNvPr>
          <p:cNvSpPr txBox="1"/>
          <p:nvPr/>
        </p:nvSpPr>
        <p:spPr>
          <a:xfrm>
            <a:off x="5428189" y="209034"/>
            <a:ext cx="13356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연구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481AAE-4E79-4AFD-03E2-A819022A5545}"/>
              </a:ext>
            </a:extLst>
          </p:cNvPr>
          <p:cNvSpPr txBox="1"/>
          <p:nvPr/>
        </p:nvSpPr>
        <p:spPr>
          <a:xfrm>
            <a:off x="5487507" y="657999"/>
            <a:ext cx="12170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덱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 구성 통제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5530444-6F3F-6FE2-4843-8FBC8E12902D}"/>
              </a:ext>
            </a:extLst>
          </p:cNvPr>
          <p:cNvSpPr/>
          <p:nvPr/>
        </p:nvSpPr>
        <p:spPr>
          <a:xfrm>
            <a:off x="6264962" y="2784040"/>
            <a:ext cx="297357" cy="3122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BC483BF7-5DC1-C5F6-5C51-D518F2FD98D4}"/>
              </a:ext>
            </a:extLst>
          </p:cNvPr>
          <p:cNvSpPr/>
          <p:nvPr/>
        </p:nvSpPr>
        <p:spPr>
          <a:xfrm>
            <a:off x="6264961" y="2471801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E071C39-4201-D98E-C898-B1CAA1A3D615}"/>
              </a:ext>
            </a:extLst>
          </p:cNvPr>
          <p:cNvSpPr>
            <a:spLocks noChangeAspect="1"/>
          </p:cNvSpPr>
          <p:nvPr/>
        </p:nvSpPr>
        <p:spPr>
          <a:xfrm>
            <a:off x="6347549" y="2870760"/>
            <a:ext cx="132183" cy="13879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6240D42-624E-660D-3D77-AC263C93D3B8}"/>
              </a:ext>
            </a:extLst>
          </p:cNvPr>
          <p:cNvSpPr/>
          <p:nvPr/>
        </p:nvSpPr>
        <p:spPr>
          <a:xfrm>
            <a:off x="6264961" y="2159563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1814394-1AE6-A972-7F33-4E112A15172B}"/>
              </a:ext>
            </a:extLst>
          </p:cNvPr>
          <p:cNvSpPr/>
          <p:nvPr/>
        </p:nvSpPr>
        <p:spPr>
          <a:xfrm>
            <a:off x="6264961" y="1847324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B792458-FF0F-2572-208E-3C1A37141B2E}"/>
              </a:ext>
            </a:extLst>
          </p:cNvPr>
          <p:cNvSpPr/>
          <p:nvPr/>
        </p:nvSpPr>
        <p:spPr>
          <a:xfrm>
            <a:off x="6264961" y="1535085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30320C5-2533-4D3F-2F25-FCA45F400F53}"/>
              </a:ext>
            </a:extLst>
          </p:cNvPr>
          <p:cNvSpPr/>
          <p:nvPr/>
        </p:nvSpPr>
        <p:spPr>
          <a:xfrm>
            <a:off x="7345792" y="2784036"/>
            <a:ext cx="297357" cy="3122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73A207F-1A7D-AE24-6A8E-6452EA45BBD1}"/>
              </a:ext>
            </a:extLst>
          </p:cNvPr>
          <p:cNvSpPr/>
          <p:nvPr/>
        </p:nvSpPr>
        <p:spPr>
          <a:xfrm>
            <a:off x="7345792" y="2471797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92B20EF-01E2-D523-32BF-16500FBFC2A1}"/>
              </a:ext>
            </a:extLst>
          </p:cNvPr>
          <p:cNvSpPr>
            <a:spLocks noChangeAspect="1"/>
          </p:cNvSpPr>
          <p:nvPr/>
        </p:nvSpPr>
        <p:spPr>
          <a:xfrm>
            <a:off x="7428379" y="2870756"/>
            <a:ext cx="132183" cy="13879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2E5CBBE-B9A8-B613-80B6-CA566B759BE8}"/>
              </a:ext>
            </a:extLst>
          </p:cNvPr>
          <p:cNvSpPr/>
          <p:nvPr/>
        </p:nvSpPr>
        <p:spPr>
          <a:xfrm>
            <a:off x="7048417" y="2159558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53ADDFF-AED7-160F-C92A-A54FF3673E89}"/>
              </a:ext>
            </a:extLst>
          </p:cNvPr>
          <p:cNvSpPr/>
          <p:nvPr/>
        </p:nvSpPr>
        <p:spPr>
          <a:xfrm>
            <a:off x="6751042" y="1847319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3A328BC-7414-217E-4F7D-3F433E8B5009}"/>
              </a:ext>
            </a:extLst>
          </p:cNvPr>
          <p:cNvSpPr/>
          <p:nvPr/>
        </p:nvSpPr>
        <p:spPr>
          <a:xfrm>
            <a:off x="7643148" y="2159557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CFECEA5-5E42-50D0-DED6-59911FE12285}"/>
              </a:ext>
            </a:extLst>
          </p:cNvPr>
          <p:cNvSpPr/>
          <p:nvPr/>
        </p:nvSpPr>
        <p:spPr>
          <a:xfrm>
            <a:off x="8694815" y="2784040"/>
            <a:ext cx="297357" cy="3122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C3BA09-250A-3D9F-718D-E1E65492583E}"/>
              </a:ext>
            </a:extLst>
          </p:cNvPr>
          <p:cNvSpPr/>
          <p:nvPr/>
        </p:nvSpPr>
        <p:spPr>
          <a:xfrm>
            <a:off x="8694815" y="2471802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DFE25F0-FE6C-3BF6-D0EC-1614EF71A9C3}"/>
              </a:ext>
            </a:extLst>
          </p:cNvPr>
          <p:cNvSpPr>
            <a:spLocks noChangeAspect="1"/>
          </p:cNvSpPr>
          <p:nvPr/>
        </p:nvSpPr>
        <p:spPr>
          <a:xfrm>
            <a:off x="8777402" y="2870761"/>
            <a:ext cx="132183" cy="13879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EA6FAE-5E37-E9F6-4F39-5360A1F80A5E}"/>
              </a:ext>
            </a:extLst>
          </p:cNvPr>
          <p:cNvSpPr/>
          <p:nvPr/>
        </p:nvSpPr>
        <p:spPr>
          <a:xfrm>
            <a:off x="8694814" y="2159562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E509158-E677-8AC0-5F79-CCEB03B58113}"/>
              </a:ext>
            </a:extLst>
          </p:cNvPr>
          <p:cNvSpPr/>
          <p:nvPr/>
        </p:nvSpPr>
        <p:spPr>
          <a:xfrm>
            <a:off x="8397310" y="2471797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F20B4E4-C53C-BFCE-23BA-3EAB00932F2C}"/>
              </a:ext>
            </a:extLst>
          </p:cNvPr>
          <p:cNvSpPr/>
          <p:nvPr/>
        </p:nvSpPr>
        <p:spPr>
          <a:xfrm>
            <a:off x="9909742" y="2784040"/>
            <a:ext cx="297357" cy="3122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3BE0AA3-17C9-0B9B-6CD0-4D0954A4410B}"/>
              </a:ext>
            </a:extLst>
          </p:cNvPr>
          <p:cNvSpPr/>
          <p:nvPr/>
        </p:nvSpPr>
        <p:spPr>
          <a:xfrm>
            <a:off x="9909741" y="2471802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B902800-A9EC-08E5-0AF9-12F9B5967E04}"/>
              </a:ext>
            </a:extLst>
          </p:cNvPr>
          <p:cNvSpPr>
            <a:spLocks noChangeAspect="1"/>
          </p:cNvSpPr>
          <p:nvPr/>
        </p:nvSpPr>
        <p:spPr>
          <a:xfrm>
            <a:off x="9992329" y="2870761"/>
            <a:ext cx="132183" cy="13879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46CB0AF-B9A9-6BDB-E25B-7C99076EEAF4}"/>
              </a:ext>
            </a:extLst>
          </p:cNvPr>
          <p:cNvSpPr/>
          <p:nvPr/>
        </p:nvSpPr>
        <p:spPr>
          <a:xfrm>
            <a:off x="9612273" y="3096275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E1BE946-4E03-750D-930F-D08F972E25B1}"/>
              </a:ext>
            </a:extLst>
          </p:cNvPr>
          <p:cNvSpPr/>
          <p:nvPr/>
        </p:nvSpPr>
        <p:spPr>
          <a:xfrm>
            <a:off x="9612273" y="2784036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683AA94-A78C-EBA7-80DC-15B3E214D982}"/>
              </a:ext>
            </a:extLst>
          </p:cNvPr>
          <p:cNvSpPr/>
          <p:nvPr/>
        </p:nvSpPr>
        <p:spPr>
          <a:xfrm>
            <a:off x="9612273" y="2471797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EE384A6-2988-6694-CECA-2626EACA507F}"/>
              </a:ext>
            </a:extLst>
          </p:cNvPr>
          <p:cNvSpPr/>
          <p:nvPr/>
        </p:nvSpPr>
        <p:spPr>
          <a:xfrm>
            <a:off x="11124669" y="2784040"/>
            <a:ext cx="297357" cy="3122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12045F1-69D1-0F55-4835-A12C02FECB0A}"/>
              </a:ext>
            </a:extLst>
          </p:cNvPr>
          <p:cNvSpPr>
            <a:spLocks noChangeAspect="1"/>
          </p:cNvSpPr>
          <p:nvPr/>
        </p:nvSpPr>
        <p:spPr>
          <a:xfrm>
            <a:off x="11207256" y="2870761"/>
            <a:ext cx="132183" cy="13879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145100-C30D-A59E-B58B-01747D3C9391}"/>
              </a:ext>
            </a:extLst>
          </p:cNvPr>
          <p:cNvSpPr/>
          <p:nvPr/>
        </p:nvSpPr>
        <p:spPr>
          <a:xfrm>
            <a:off x="7940505" y="1847318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40EC81D-C8A7-37DE-F5C4-0946A940AF96}"/>
              </a:ext>
            </a:extLst>
          </p:cNvPr>
          <p:cNvSpPr/>
          <p:nvPr/>
        </p:nvSpPr>
        <p:spPr>
          <a:xfrm>
            <a:off x="8397383" y="2159560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115A715-DC3D-51E1-1C31-509D2494FA07}"/>
              </a:ext>
            </a:extLst>
          </p:cNvPr>
          <p:cNvSpPr/>
          <p:nvPr/>
        </p:nvSpPr>
        <p:spPr>
          <a:xfrm>
            <a:off x="8992152" y="2471799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5E5A23E-B95D-556E-5BEA-04C434854046}"/>
              </a:ext>
            </a:extLst>
          </p:cNvPr>
          <p:cNvSpPr/>
          <p:nvPr/>
        </p:nvSpPr>
        <p:spPr>
          <a:xfrm>
            <a:off x="8992152" y="2159560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0A5B328-859D-5F56-5931-0927FE7DCF18}"/>
              </a:ext>
            </a:extLst>
          </p:cNvPr>
          <p:cNvSpPr/>
          <p:nvPr/>
        </p:nvSpPr>
        <p:spPr>
          <a:xfrm>
            <a:off x="9909853" y="3096278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6B44D8F-FE82-52E8-4826-213BA25BCB8C}"/>
              </a:ext>
            </a:extLst>
          </p:cNvPr>
          <p:cNvSpPr/>
          <p:nvPr/>
        </p:nvSpPr>
        <p:spPr>
          <a:xfrm>
            <a:off x="10207190" y="3096275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4B1A014-D9C2-0901-897B-F634DE95D708}"/>
              </a:ext>
            </a:extLst>
          </p:cNvPr>
          <p:cNvSpPr/>
          <p:nvPr/>
        </p:nvSpPr>
        <p:spPr>
          <a:xfrm>
            <a:off x="10207190" y="2784036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64B1711-6BFB-A45A-9050-413BDB7CB209}"/>
              </a:ext>
            </a:extLst>
          </p:cNvPr>
          <p:cNvSpPr/>
          <p:nvPr/>
        </p:nvSpPr>
        <p:spPr>
          <a:xfrm>
            <a:off x="10207190" y="2471793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C815432-1A90-0726-0282-D6D645E8BA7A}"/>
              </a:ext>
            </a:extLst>
          </p:cNvPr>
          <p:cNvSpPr/>
          <p:nvPr/>
        </p:nvSpPr>
        <p:spPr>
          <a:xfrm>
            <a:off x="11124669" y="3720753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30E9F26-1AB8-3A2E-7BB0-46BB5D5B53D8}"/>
              </a:ext>
            </a:extLst>
          </p:cNvPr>
          <p:cNvSpPr/>
          <p:nvPr/>
        </p:nvSpPr>
        <p:spPr>
          <a:xfrm>
            <a:off x="11124668" y="3408514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7574F7A-F5A9-32F1-2A45-FA59D2373D9F}"/>
              </a:ext>
            </a:extLst>
          </p:cNvPr>
          <p:cNvSpPr/>
          <p:nvPr/>
        </p:nvSpPr>
        <p:spPr>
          <a:xfrm>
            <a:off x="11124668" y="3096275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6822DFB-C508-6DB4-DE9E-9BA82B9252C4}"/>
              </a:ext>
            </a:extLst>
          </p:cNvPr>
          <p:cNvSpPr/>
          <p:nvPr/>
        </p:nvSpPr>
        <p:spPr>
          <a:xfrm>
            <a:off x="10827089" y="3718935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D4D89F5-CD85-7E3D-6963-287EEDB0CED3}"/>
              </a:ext>
            </a:extLst>
          </p:cNvPr>
          <p:cNvSpPr/>
          <p:nvPr/>
        </p:nvSpPr>
        <p:spPr>
          <a:xfrm>
            <a:off x="10827089" y="3406695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F18A8DB-D061-1432-40DC-55411955C54E}"/>
              </a:ext>
            </a:extLst>
          </p:cNvPr>
          <p:cNvSpPr/>
          <p:nvPr/>
        </p:nvSpPr>
        <p:spPr>
          <a:xfrm>
            <a:off x="11422006" y="3718934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7F4A549-91ED-3284-9855-56C5E476073A}"/>
              </a:ext>
            </a:extLst>
          </p:cNvPr>
          <p:cNvSpPr/>
          <p:nvPr/>
        </p:nvSpPr>
        <p:spPr>
          <a:xfrm>
            <a:off x="11422006" y="3406695"/>
            <a:ext cx="297357" cy="3122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4CC3801-996C-5083-FB8D-948A2705F80A}"/>
              </a:ext>
            </a:extLst>
          </p:cNvPr>
          <p:cNvSpPr txBox="1"/>
          <p:nvPr/>
        </p:nvSpPr>
        <p:spPr>
          <a:xfrm>
            <a:off x="6111312" y="4204922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대검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562D52A-7469-EDB5-4D61-A22C210F5035}"/>
              </a:ext>
            </a:extLst>
          </p:cNvPr>
          <p:cNvSpPr txBox="1"/>
          <p:nvPr/>
        </p:nvSpPr>
        <p:spPr>
          <a:xfrm>
            <a:off x="7210465" y="4202187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쌍검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A460435-D427-9EE5-348B-3D0722B4FCB5}"/>
              </a:ext>
            </a:extLst>
          </p:cNvPr>
          <p:cNvSpPr txBox="1"/>
          <p:nvPr/>
        </p:nvSpPr>
        <p:spPr>
          <a:xfrm>
            <a:off x="8529427" y="4202187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환도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B66E976-3531-4DB0-74EF-090F0E3FF75E}"/>
              </a:ext>
            </a:extLst>
          </p:cNvPr>
          <p:cNvSpPr txBox="1"/>
          <p:nvPr/>
        </p:nvSpPr>
        <p:spPr>
          <a:xfrm>
            <a:off x="9690002" y="4206669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오브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E039F74-DFA1-D045-1C16-D3C11F3EB1DF}"/>
              </a:ext>
            </a:extLst>
          </p:cNvPr>
          <p:cNvSpPr txBox="1"/>
          <p:nvPr/>
        </p:nvSpPr>
        <p:spPr>
          <a:xfrm>
            <a:off x="11076016" y="4202187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서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64C5D8C-3AD9-6804-E366-7ED9E2923B22}"/>
              </a:ext>
            </a:extLst>
          </p:cNvPr>
          <p:cNvSpPr txBox="1"/>
          <p:nvPr/>
        </p:nvSpPr>
        <p:spPr>
          <a:xfrm>
            <a:off x="4950737" y="4202187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주먹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EDED21B0-6534-47DA-DC5C-A8E79D6817FF}"/>
              </a:ext>
            </a:extLst>
          </p:cNvPr>
          <p:cNvSpPr/>
          <p:nvPr/>
        </p:nvSpPr>
        <p:spPr>
          <a:xfrm>
            <a:off x="5147205" y="2784032"/>
            <a:ext cx="297357" cy="3122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042345D-374F-9689-DC48-95F18B90CAA9}"/>
              </a:ext>
            </a:extLst>
          </p:cNvPr>
          <p:cNvSpPr/>
          <p:nvPr/>
        </p:nvSpPr>
        <p:spPr>
          <a:xfrm>
            <a:off x="5147204" y="2471793"/>
            <a:ext cx="297357" cy="31223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5A46D4CD-624E-2F07-AD6C-F5760A53E6D7}"/>
              </a:ext>
            </a:extLst>
          </p:cNvPr>
          <p:cNvSpPr>
            <a:spLocks noChangeAspect="1"/>
          </p:cNvSpPr>
          <p:nvPr/>
        </p:nvSpPr>
        <p:spPr>
          <a:xfrm>
            <a:off x="5229792" y="2870752"/>
            <a:ext cx="132183" cy="13879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5" name="오른쪽 중괄호 54">
            <a:extLst>
              <a:ext uri="{FF2B5EF4-FFF2-40B4-BE49-F238E27FC236}">
                <a16:creationId xmlns:a16="http://schemas.microsoft.com/office/drawing/2014/main" id="{CD91F811-EDC6-E857-7EAF-B0166EEA074E}"/>
              </a:ext>
            </a:extLst>
          </p:cNvPr>
          <p:cNvSpPr/>
          <p:nvPr/>
        </p:nvSpPr>
        <p:spPr>
          <a:xfrm rot="5400000">
            <a:off x="8249582" y="1570525"/>
            <a:ext cx="327498" cy="6612064"/>
          </a:xfrm>
          <a:prstGeom prst="rightBrace">
            <a:avLst>
              <a:gd name="adj1" fmla="val 39356"/>
              <a:gd name="adj2" fmla="val 50000"/>
            </a:avLst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23BB189-6C66-552B-D422-F310603B3B51}"/>
              </a:ext>
            </a:extLst>
          </p:cNvPr>
          <p:cNvSpPr txBox="1"/>
          <p:nvPr/>
        </p:nvSpPr>
        <p:spPr>
          <a:xfrm>
            <a:off x="8031666" y="5152620"/>
            <a:ext cx="7312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총 </a:t>
            </a:r>
            <a:r>
              <a:rPr lang="en-US" altLang="ko-KR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6</a:t>
            </a:r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종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01BE4C6-7436-B2ED-9F1B-D2EBD052AEB8}"/>
              </a:ext>
            </a:extLst>
          </p:cNvPr>
          <p:cNvSpPr txBox="1"/>
          <p:nvPr/>
        </p:nvSpPr>
        <p:spPr>
          <a:xfrm>
            <a:off x="5118276" y="5562800"/>
            <a:ext cx="65533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각 무기 종류는 공격 범위와 공격 방식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공격 후 이동 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or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이동 후 공격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 고정됨</a:t>
            </a:r>
          </a:p>
        </p:txBody>
      </p:sp>
      <p:sp>
        <p:nvSpPr>
          <p:cNvPr id="58" name="화살표: 오른쪽 57">
            <a:extLst>
              <a:ext uri="{FF2B5EF4-FFF2-40B4-BE49-F238E27FC236}">
                <a16:creationId xmlns:a16="http://schemas.microsoft.com/office/drawing/2014/main" id="{1716F572-D060-2B21-F440-90838D8C052A}"/>
              </a:ext>
            </a:extLst>
          </p:cNvPr>
          <p:cNvSpPr/>
          <p:nvPr/>
        </p:nvSpPr>
        <p:spPr>
          <a:xfrm flipH="1">
            <a:off x="3691504" y="5500022"/>
            <a:ext cx="937661" cy="521839"/>
          </a:xfrm>
          <a:prstGeom prst="rightArrow">
            <a:avLst>
              <a:gd name="adj1" fmla="val 23318"/>
              <a:gd name="adj2" fmla="val 66279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D36785B-8EC1-B3C9-AF1C-588FFB0B6E34}"/>
              </a:ext>
            </a:extLst>
          </p:cNvPr>
          <p:cNvSpPr txBox="1"/>
          <p:nvPr/>
        </p:nvSpPr>
        <p:spPr>
          <a:xfrm>
            <a:off x="451077" y="5336594"/>
            <a:ext cx="29354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양측 플레이어는 </a:t>
            </a:r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무기 종류 </a:t>
            </a:r>
            <a:r>
              <a:rPr lang="en-US" altLang="ko-KR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6</a:t>
            </a:r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개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와 </a:t>
            </a:r>
            <a:endParaRPr lang="en-US" altLang="ko-KR" sz="16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이동 거리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선택해 </a:t>
            </a:r>
            <a:r>
              <a:rPr lang="ko-KR" altLang="en-US" sz="16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덱을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구성</a:t>
            </a:r>
            <a:endParaRPr lang="en-US" altLang="ko-KR" sz="16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6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무기 종류 중복 가능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6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DEE1775-95C8-709A-9C03-9B460801363C}"/>
              </a:ext>
            </a:extLst>
          </p:cNvPr>
          <p:cNvGrpSpPr/>
          <p:nvPr/>
        </p:nvGrpSpPr>
        <p:grpSpPr>
          <a:xfrm>
            <a:off x="141657" y="2897011"/>
            <a:ext cx="3580580" cy="2030393"/>
            <a:chOff x="1437379" y="2831896"/>
            <a:chExt cx="4321089" cy="2499607"/>
          </a:xfrm>
        </p:grpSpPr>
        <p:pic>
          <p:nvPicPr>
            <p:cNvPr id="82" name="그림 81" descr="텍스트, 스크린샷, 소프트웨어, 폰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890729B1-45D5-5304-E1CD-79FF4581A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</a:blip>
            <a:srcRect l="14645" t="28673" r="57111" b="56116"/>
            <a:stretch>
              <a:fillRect/>
            </a:stretch>
          </p:blipFill>
          <p:spPr>
            <a:xfrm>
              <a:off x="1451230" y="4026664"/>
              <a:ext cx="4307238" cy="1304839"/>
            </a:xfrm>
            <a:prstGeom prst="rect">
              <a:avLst/>
            </a:prstGeom>
          </p:spPr>
        </p:pic>
        <p:pic>
          <p:nvPicPr>
            <p:cNvPr id="80" name="그림 79" descr="텍스트, 스크린샷, 도표, 소프트웨어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143E4D3D-B0CF-BDB2-6C85-8CD1C1D7B0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</a:blip>
            <a:srcRect l="14396" t="29023" r="50162" b="53016"/>
            <a:stretch>
              <a:fillRect/>
            </a:stretch>
          </p:blipFill>
          <p:spPr>
            <a:xfrm>
              <a:off x="1437379" y="2831896"/>
              <a:ext cx="4321088" cy="1231744"/>
            </a:xfrm>
            <a:prstGeom prst="rect">
              <a:avLst/>
            </a:prstGeom>
          </p:spPr>
        </p:pic>
      </p:grp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F669C3FF-2548-190C-E200-46C0C473773B}"/>
              </a:ext>
            </a:extLst>
          </p:cNvPr>
          <p:cNvCxnSpPr>
            <a:cxnSpLocks/>
          </p:cNvCxnSpPr>
          <p:nvPr/>
        </p:nvCxnSpPr>
        <p:spPr>
          <a:xfrm flipH="1">
            <a:off x="3479468" y="687917"/>
            <a:ext cx="421470" cy="0"/>
          </a:xfrm>
          <a:prstGeom prst="straightConnector1">
            <a:avLst/>
          </a:prstGeom>
          <a:ln w="952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B178B15B-598C-8725-CE34-0C82924EA0B3}"/>
              </a:ext>
            </a:extLst>
          </p:cNvPr>
          <p:cNvSpPr txBox="1"/>
          <p:nvPr/>
        </p:nvSpPr>
        <p:spPr>
          <a:xfrm>
            <a:off x="3784880" y="533067"/>
            <a:ext cx="9204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읻이동</a:t>
            </a:r>
            <a:r>
              <a:rPr lang="ko-KR" altLang="en-US" sz="12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 거리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45C32DC-24CB-7844-9DA7-E11B47333A1D}"/>
              </a:ext>
            </a:extLst>
          </p:cNvPr>
          <p:cNvSpPr txBox="1"/>
          <p:nvPr/>
        </p:nvSpPr>
        <p:spPr>
          <a:xfrm>
            <a:off x="1493178" y="15638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덱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견본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634259B-924A-C1B7-28DC-FB5BC22CD1A2}"/>
              </a:ext>
            </a:extLst>
          </p:cNvPr>
          <p:cNvSpPr txBox="1"/>
          <p:nvPr/>
        </p:nvSpPr>
        <p:spPr>
          <a:xfrm>
            <a:off x="1402154" y="2685215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덱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견본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42DD7B0-BB09-563D-620E-B977A30744AC}"/>
              </a:ext>
            </a:extLst>
          </p:cNvPr>
          <p:cNvSpPr txBox="1"/>
          <p:nvPr/>
        </p:nvSpPr>
        <p:spPr>
          <a:xfrm>
            <a:off x="3722236" y="1267894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동일 이동 거리 도배</a:t>
            </a:r>
            <a:endParaRPr lang="en-US" altLang="ko-KR" sz="14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  <a:p>
            <a:r>
              <a:rPr lang="ko-KR" altLang="en-US" sz="1400" dirty="0">
                <a:solidFill>
                  <a:srgbClr val="C00000"/>
                </a:solidFill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가능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2FDCDD4-9ECB-79E6-9E23-E7C7FF670DB0}"/>
              </a:ext>
            </a:extLst>
          </p:cNvPr>
          <p:cNvSpPr txBox="1"/>
          <p:nvPr/>
        </p:nvSpPr>
        <p:spPr>
          <a:xfrm>
            <a:off x="3722236" y="3758585"/>
            <a:ext cx="1255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동일 무기 도배</a:t>
            </a:r>
            <a:endParaRPr lang="en-US" altLang="ko-KR" sz="14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  <a:p>
            <a:r>
              <a:rPr lang="ko-KR" altLang="en-US" sz="1400" dirty="0">
                <a:solidFill>
                  <a:srgbClr val="C00000"/>
                </a:solidFill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가능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DD78BADF-0B46-6792-F1C3-78DBA9B704C9}"/>
              </a:ext>
            </a:extLst>
          </p:cNvPr>
          <p:cNvSpPr txBox="1"/>
          <p:nvPr/>
        </p:nvSpPr>
        <p:spPr>
          <a:xfrm>
            <a:off x="1595875" y="6479689"/>
            <a:ext cx="95285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*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전투 시작 전에 서로의 </a:t>
            </a:r>
            <a:r>
              <a:rPr lang="ko-KR" altLang="en-US" sz="1600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덱은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 공개되지 않으나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, 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전투 시작 후에는 서로의 </a:t>
            </a:r>
            <a:r>
              <a:rPr lang="ko-KR" altLang="en-US" sz="1600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덱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(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무기 종류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, 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무기 별 이동 거리</a:t>
            </a:r>
            <a:r>
              <a:rPr lang="en-US" altLang="ko-KR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)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이 공개됨</a:t>
            </a: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D8407A9C-4AEF-AA37-7868-2465E0F25AB8}"/>
              </a:ext>
            </a:extLst>
          </p:cNvPr>
          <p:cNvSpPr/>
          <p:nvPr/>
        </p:nvSpPr>
        <p:spPr>
          <a:xfrm>
            <a:off x="7786485" y="631457"/>
            <a:ext cx="297357" cy="3122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9359915C-A817-2166-802A-2C64BB096645}"/>
              </a:ext>
            </a:extLst>
          </p:cNvPr>
          <p:cNvSpPr/>
          <p:nvPr/>
        </p:nvSpPr>
        <p:spPr>
          <a:xfrm>
            <a:off x="7786484" y="319218"/>
            <a:ext cx="297357" cy="31223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42216261-A987-A646-0903-86BF72682A6C}"/>
              </a:ext>
            </a:extLst>
          </p:cNvPr>
          <p:cNvSpPr>
            <a:spLocks noChangeAspect="1"/>
          </p:cNvSpPr>
          <p:nvPr/>
        </p:nvSpPr>
        <p:spPr>
          <a:xfrm>
            <a:off x="7869072" y="718177"/>
            <a:ext cx="132183" cy="13879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D756E3F2-0F91-88C7-6DF7-31D9FA6037FF}"/>
              </a:ext>
            </a:extLst>
          </p:cNvPr>
          <p:cNvSpPr txBox="1"/>
          <p:nvPr/>
        </p:nvSpPr>
        <p:spPr>
          <a:xfrm>
            <a:off x="8224055" y="249602"/>
            <a:ext cx="359425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무기 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6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종 중 유일한 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ko-KR" altLang="en-US" sz="1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이동 후 공격</a:t>
            </a:r>
            <a:r>
              <a:rPr lang="en-US" altLang="ko-KR" sz="1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&gt;</a:t>
            </a:r>
            <a:r>
              <a:rPr lang="ko-KR" altLang="en-US" sz="1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 방식의 무기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이동 거리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+1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내에 적이 있다면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가장 가까운 적</a:t>
            </a:r>
            <a:endParaRPr lang="en-US" altLang="ko-KR" sz="1400" dirty="0"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  <a:p>
            <a:r>
              <a:rPr lang="ko-KR" altLang="en-US" sz="1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앞까지 이동 후 정지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 </a:t>
            </a:r>
            <a:r>
              <a:rPr lang="ko-KR" altLang="en-US" sz="1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전방 </a:t>
            </a:r>
            <a:r>
              <a:rPr lang="en-US" altLang="ko-KR" sz="1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1</a:t>
            </a:r>
            <a:r>
              <a:rPr lang="ko-KR" altLang="en-US" sz="1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칸을 공격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한다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이동거리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+1 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내에 적이 없다면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이동 거리 만큼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이동하기만 하고 턴이 종료된다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8F3ABF52-6403-4C26-E39C-E49860AF786C}"/>
              </a:ext>
            </a:extLst>
          </p:cNvPr>
          <p:cNvSpPr txBox="1"/>
          <p:nvPr/>
        </p:nvSpPr>
        <p:spPr>
          <a:xfrm>
            <a:off x="7643148" y="1049822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주먹</a:t>
            </a:r>
          </a:p>
        </p:txBody>
      </p:sp>
    </p:spTree>
    <p:extLst>
      <p:ext uri="{BB962C8B-B14F-4D97-AF65-F5344CB8AC3E}">
        <p14:creationId xmlns:p14="http://schemas.microsoft.com/office/powerpoint/2010/main" val="731980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1B67ED-C010-1685-3ECA-80230FE21153}"/>
              </a:ext>
            </a:extLst>
          </p:cNvPr>
          <p:cNvSpPr txBox="1"/>
          <p:nvPr/>
        </p:nvSpPr>
        <p:spPr>
          <a:xfrm>
            <a:off x="5428189" y="209034"/>
            <a:ext cx="13356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연구 방법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857854-17E2-32A8-7627-1003EC290C8E}"/>
              </a:ext>
            </a:extLst>
          </p:cNvPr>
          <p:cNvSpPr txBox="1"/>
          <p:nvPr/>
        </p:nvSpPr>
        <p:spPr>
          <a:xfrm>
            <a:off x="5606122" y="655598"/>
            <a:ext cx="979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측정 지표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1FC9786-2B6D-EE26-13E6-A4F30E28BB41}"/>
              </a:ext>
            </a:extLst>
          </p:cNvPr>
          <p:cNvSpPr/>
          <p:nvPr/>
        </p:nvSpPr>
        <p:spPr>
          <a:xfrm>
            <a:off x="576490" y="1440716"/>
            <a:ext cx="3305175" cy="595046"/>
          </a:xfrm>
          <a:prstGeom prst="roundRect">
            <a:avLst>
              <a:gd name="adj" fmla="val 93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전투 리듬 진입</a:t>
            </a:r>
            <a:r>
              <a:rPr lang="ko-KR" alt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지표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3F2C807-B651-0908-9BC1-AB4E3EC1D05C}"/>
              </a:ext>
            </a:extLst>
          </p:cNvPr>
          <p:cNvSpPr/>
          <p:nvPr/>
        </p:nvSpPr>
        <p:spPr>
          <a:xfrm>
            <a:off x="576490" y="2736116"/>
            <a:ext cx="3305175" cy="595046"/>
          </a:xfrm>
          <a:prstGeom prst="roundRect">
            <a:avLst>
              <a:gd name="adj" fmla="val 93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전투 리듬 유지</a:t>
            </a:r>
            <a:r>
              <a:rPr lang="ko-KR" alt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지표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BC2F702-65AB-FAC6-5CD7-9862F7709E70}"/>
              </a:ext>
            </a:extLst>
          </p:cNvPr>
          <p:cNvSpPr/>
          <p:nvPr/>
        </p:nvSpPr>
        <p:spPr>
          <a:xfrm>
            <a:off x="576490" y="4062140"/>
            <a:ext cx="3305175" cy="595046"/>
          </a:xfrm>
          <a:prstGeom prst="roundRect">
            <a:avLst>
              <a:gd name="adj" fmla="val 9375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전투 리듬 이탈</a:t>
            </a:r>
            <a:r>
              <a:rPr lang="ko-KR" alt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지표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55937F-329A-F722-75B2-4727664B1193}"/>
              </a:ext>
            </a:extLst>
          </p:cNvPr>
          <p:cNvSpPr txBox="1"/>
          <p:nvPr/>
        </p:nvSpPr>
        <p:spPr>
          <a:xfrm>
            <a:off x="4050421" y="2833584"/>
            <a:ext cx="769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사이클당 지속 턴 수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교전 유지 중 위치 변화 횟수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사거리 경계 이동 빈도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9CCC55-D5C3-5199-10A2-04047B2F3A56}"/>
              </a:ext>
            </a:extLst>
          </p:cNvPr>
          <p:cNvSpPr txBox="1"/>
          <p:nvPr/>
        </p:nvSpPr>
        <p:spPr>
          <a:xfrm>
            <a:off x="4050421" y="4159608"/>
            <a:ext cx="6397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이탈까지 소모 턴 수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이탈 시 사용된 무기 종류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및 이동 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5107C3-1EB0-0AE7-6C45-91C941C55CA3}"/>
              </a:ext>
            </a:extLst>
          </p:cNvPr>
          <p:cNvSpPr txBox="1"/>
          <p:nvPr/>
        </p:nvSpPr>
        <p:spPr>
          <a:xfrm>
            <a:off x="4050421" y="1538184"/>
            <a:ext cx="76322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판당 전투 리듬 사이클 발생 횟수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최초 진입 주체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진입까지 소요된 턴 수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45D97E9B-5939-BE87-B25E-8C2FF78C15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027" y="5140139"/>
            <a:ext cx="560612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-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평균 사이클 길이가 특정 기준 이하로 반복됨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-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진입 후 이탈까지 평균 턴 수가 과도하게 짧음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-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동일 무기 조합의 반복 사용 빈도가 비정상적으로 높음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-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사이클 내 주먹 사용 비율이 특정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임계값을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 초과함</a:t>
            </a:r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B09E15D1-9E9A-A568-B53E-67B288DA0B9D}"/>
              </a:ext>
            </a:extLst>
          </p:cNvPr>
          <p:cNvSpPr/>
          <p:nvPr/>
        </p:nvSpPr>
        <p:spPr>
          <a:xfrm rot="16200000">
            <a:off x="5936430" y="5396869"/>
            <a:ext cx="612031" cy="686864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03DE6EE3-1B0F-4335-017D-DF737A465F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3811" y="5232471"/>
            <a:ext cx="5606122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이러한 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위험 신호가 발견되는 </a:t>
            </a:r>
            <a:r>
              <a:rPr kumimoji="0" lang="ko-KR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맵의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구조적 특성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탐색하고</a:t>
            </a:r>
            <a:r>
              <a:rPr kumimoji="0" lang="en-US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대전 흐름의 다양성을 저해하는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ko-KR" altLang="en-US" sz="20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설계 리스크를 도출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한다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8499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E1242-6FD2-9A8B-3472-436457F36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1163A8-64CB-D979-7FF0-9AA3C18E48CB}"/>
              </a:ext>
            </a:extLst>
          </p:cNvPr>
          <p:cNvSpPr txBox="1"/>
          <p:nvPr/>
        </p:nvSpPr>
        <p:spPr>
          <a:xfrm>
            <a:off x="5428189" y="209034"/>
            <a:ext cx="13356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연구 방법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89B3D5-CE0E-9DBF-1359-CEDE13C9BF42}"/>
              </a:ext>
            </a:extLst>
          </p:cNvPr>
          <p:cNvSpPr txBox="1"/>
          <p:nvPr/>
        </p:nvSpPr>
        <p:spPr>
          <a:xfrm>
            <a:off x="5606122" y="655598"/>
            <a:ext cx="979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실험 절차</a:t>
            </a:r>
            <a:endParaRPr lang="ko-KR" altLang="en-US" sz="16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B6103E52-DEB5-F268-536D-5E4B05607691}"/>
              </a:ext>
            </a:extLst>
          </p:cNvPr>
          <p:cNvSpPr/>
          <p:nvPr/>
        </p:nvSpPr>
        <p:spPr>
          <a:xfrm>
            <a:off x="5918571" y="3045649"/>
            <a:ext cx="354851" cy="299128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762180-1CCC-9F97-18B1-489F3E0ECAD8}"/>
              </a:ext>
            </a:extLst>
          </p:cNvPr>
          <p:cNvSpPr txBox="1"/>
          <p:nvPr/>
        </p:nvSpPr>
        <p:spPr>
          <a:xfrm>
            <a:off x="3002844" y="1581827"/>
            <a:ext cx="61863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피실험자에게 </a:t>
            </a:r>
            <a:r>
              <a:rPr lang="ko-KR" altLang="en-US" sz="20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루덴스의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규칙과 조작 방법을 동일하게 설명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FEA7DD-78AE-90A7-274F-7AB1FA17BC14}"/>
              </a:ext>
            </a:extLst>
          </p:cNvPr>
          <p:cNvSpPr txBox="1"/>
          <p:nvPr/>
        </p:nvSpPr>
        <p:spPr>
          <a:xfrm>
            <a:off x="4587833" y="2509223"/>
            <a:ext cx="3015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연습 게임 제공 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(10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판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이상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D54290-FC37-31A3-C22D-1BA83AF3162F}"/>
              </a:ext>
            </a:extLst>
          </p:cNvPr>
          <p:cNvSpPr txBox="1"/>
          <p:nvPr/>
        </p:nvSpPr>
        <p:spPr>
          <a:xfrm>
            <a:off x="2922547" y="3436620"/>
            <a:ext cx="61542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동일한 플레이어 상대로 맵 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종 각각에서 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4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판의 대전 수행</a:t>
            </a:r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277264EC-2861-DB28-30AE-AD47AABB9B4A}"/>
              </a:ext>
            </a:extLst>
          </p:cNvPr>
          <p:cNvSpPr/>
          <p:nvPr/>
        </p:nvSpPr>
        <p:spPr>
          <a:xfrm>
            <a:off x="5918191" y="2118252"/>
            <a:ext cx="354851" cy="299128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3DCC2F17-3BD0-9204-C10E-B2E4C2C61E1F}"/>
              </a:ext>
            </a:extLst>
          </p:cNvPr>
          <p:cNvSpPr/>
          <p:nvPr/>
        </p:nvSpPr>
        <p:spPr>
          <a:xfrm>
            <a:off x="5904737" y="3986993"/>
            <a:ext cx="354851" cy="299128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25714B-81C6-1920-3421-39E19D46ED72}"/>
              </a:ext>
            </a:extLst>
          </p:cNvPr>
          <p:cNvSpPr txBox="1"/>
          <p:nvPr/>
        </p:nvSpPr>
        <p:spPr>
          <a:xfrm>
            <a:off x="2449597" y="4436384"/>
            <a:ext cx="72651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대전 </a:t>
            </a:r>
            <a:r>
              <a:rPr lang="ko-KR" altLang="en-US" sz="2000" dirty="0" err="1">
                <a:solidFill>
                  <a:srgbClr val="C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기보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기록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(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대전 맵 유형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선공 </a:t>
            </a:r>
            <a:r>
              <a:rPr lang="ko-KR" altLang="en-US" sz="20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후공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별 </a:t>
            </a:r>
            <a:r>
              <a:rPr lang="ko-KR" altLang="en-US" sz="20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덱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구성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턴 별 사용 무기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FA487F85-D184-990C-C1CC-B291948B9054}"/>
              </a:ext>
            </a:extLst>
          </p:cNvPr>
          <p:cNvSpPr/>
          <p:nvPr/>
        </p:nvSpPr>
        <p:spPr>
          <a:xfrm>
            <a:off x="5904737" y="4986757"/>
            <a:ext cx="354851" cy="299128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F15358A-D380-2C00-C9BF-4AF8E910CFB6}"/>
              </a:ext>
            </a:extLst>
          </p:cNvPr>
          <p:cNvSpPr txBox="1"/>
          <p:nvPr/>
        </p:nvSpPr>
        <p:spPr>
          <a:xfrm>
            <a:off x="3429840" y="5436148"/>
            <a:ext cx="53046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대전 종료 후 심층 인터뷰 수행 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보조 자료로 사용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9" name="오른쪽 중괄호 18">
            <a:extLst>
              <a:ext uri="{FF2B5EF4-FFF2-40B4-BE49-F238E27FC236}">
                <a16:creationId xmlns:a16="http://schemas.microsoft.com/office/drawing/2014/main" id="{C1B1B625-C767-885E-7FB0-013BEB6C95D6}"/>
              </a:ext>
            </a:extLst>
          </p:cNvPr>
          <p:cNvSpPr/>
          <p:nvPr/>
        </p:nvSpPr>
        <p:spPr>
          <a:xfrm>
            <a:off x="10292851" y="3503166"/>
            <a:ext cx="354851" cy="1274144"/>
          </a:xfrm>
          <a:prstGeom prst="rightBrace">
            <a:avLst>
              <a:gd name="adj1" fmla="val 29807"/>
              <a:gd name="adj2" fmla="val 50000"/>
            </a:avLst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CA0A58-AB4C-721C-76DC-0983E54910CF}"/>
              </a:ext>
            </a:extLst>
          </p:cNvPr>
          <p:cNvSpPr txBox="1"/>
          <p:nvPr/>
        </p:nvSpPr>
        <p:spPr>
          <a:xfrm>
            <a:off x="10056379" y="4936156"/>
            <a:ext cx="18966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6</a:t>
            </a:r>
            <a:r>
              <a:rPr lang="ko-KR" altLang="en-US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명 이상의 피실험자와 </a:t>
            </a:r>
            <a:endParaRPr lang="en-US" altLang="ko-KR" sz="14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  <a:p>
            <a:pPr algn="ctr"/>
            <a:r>
              <a:rPr lang="en-US" altLang="ko-KR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20</a:t>
            </a:r>
            <a:r>
              <a:rPr lang="ko-KR" altLang="en-US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세트 이상 반복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A667F4-3294-BEB1-95C6-F10C75B5C45E}"/>
              </a:ext>
            </a:extLst>
          </p:cNvPr>
          <p:cNvSpPr txBox="1"/>
          <p:nvPr/>
        </p:nvSpPr>
        <p:spPr>
          <a:xfrm>
            <a:off x="10647702" y="3924778"/>
            <a:ext cx="930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sz="2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세트</a:t>
            </a:r>
          </a:p>
        </p:txBody>
      </p:sp>
    </p:spTree>
    <p:extLst>
      <p:ext uri="{BB962C8B-B14F-4D97-AF65-F5344CB8AC3E}">
        <p14:creationId xmlns:p14="http://schemas.microsoft.com/office/powerpoint/2010/main" val="1913767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4DC92C-6B13-044D-840F-ABD108ADDC7B}"/>
              </a:ext>
            </a:extLst>
          </p:cNvPr>
          <p:cNvSpPr txBox="1"/>
          <p:nvPr/>
        </p:nvSpPr>
        <p:spPr>
          <a:xfrm>
            <a:off x="5436204" y="196334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연구 의의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28F1DA-52B8-0A0D-EB9F-87B664DCFFA0}"/>
              </a:ext>
            </a:extLst>
          </p:cNvPr>
          <p:cNvSpPr txBox="1"/>
          <p:nvPr/>
        </p:nvSpPr>
        <p:spPr>
          <a:xfrm>
            <a:off x="3502180" y="657999"/>
            <a:ext cx="5187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i="1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루덴스</a:t>
            </a:r>
            <a:r>
              <a:rPr lang="ko-KR" altLang="en-US" sz="1600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의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 </a:t>
            </a:r>
            <a:r>
              <a:rPr lang="en-US" altLang="ko-KR" sz="16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1vs1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대전 맵 설계에 활용 가능한 설계 지침</a:t>
            </a:r>
            <a:r>
              <a:rPr lang="ko-KR" altLang="en-US" sz="16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 도출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CE5485-CC97-94DD-3E25-9AF98174A87F}"/>
              </a:ext>
            </a:extLst>
          </p:cNvPr>
          <p:cNvSpPr txBox="1"/>
          <p:nvPr/>
        </p:nvSpPr>
        <p:spPr>
          <a:xfrm>
            <a:off x="2506715" y="2305615"/>
            <a:ext cx="717856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전투를 턴 단위가 아닌 </a:t>
            </a:r>
            <a:r>
              <a:rPr lang="ko-KR" altLang="en-US" sz="28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사이클 단위로 분석</a:t>
            </a:r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하고</a:t>
            </a:r>
            <a:r>
              <a:rPr lang="en-US" altLang="ko-KR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</a:p>
          <a:p>
            <a:pPr algn="ctr"/>
            <a:r>
              <a:rPr lang="ko-KR" altLang="en-US" sz="28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맵 디자인에 응용</a:t>
            </a:r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한다</a:t>
            </a:r>
            <a:r>
              <a:rPr lang="en-US" altLang="ko-KR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</a:p>
          <a:p>
            <a:pPr algn="ctr"/>
            <a:endParaRPr lang="en-US" altLang="ko-KR" sz="28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8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맵의</a:t>
            </a:r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800" dirty="0">
                <a:solidFill>
                  <a:srgbClr val="C0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구조적 차이</a:t>
            </a:r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 </a:t>
            </a:r>
            <a:r>
              <a:rPr lang="ko-KR" altLang="en-US" sz="2800" dirty="0">
                <a:solidFill>
                  <a:srgbClr val="C0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전투 리듬에 미치는 영향</a:t>
            </a:r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</a:t>
            </a:r>
            <a:endParaRPr lang="en-US" altLang="ko-KR" sz="28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8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데이터로 판단</a:t>
            </a:r>
            <a:r>
              <a:rPr lang="ko-KR" altLang="en-US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한다</a:t>
            </a:r>
            <a:r>
              <a:rPr lang="en-US" altLang="ko-KR" sz="2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28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538201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6.4|10.6|9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6.4|10.6|9.2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1248</Words>
  <Application>Microsoft Office PowerPoint</Application>
  <PresentationFormat>와이드스크린</PresentationFormat>
  <Paragraphs>262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6" baseType="lpstr">
      <vt:lpstr>나눔스퀘어OTF_ac Bold</vt:lpstr>
      <vt:lpstr>Arial</vt:lpstr>
      <vt:lpstr>맑은 고딕</vt:lpstr>
      <vt:lpstr>나눔스퀘어OTF</vt:lpstr>
      <vt:lpstr>나눔스퀘어OTF_ac ExtraBold</vt:lpstr>
      <vt:lpstr>나눔스퀘어OTF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애플 움냠냐</dc:creator>
  <cp:lastModifiedBy>애플 움냠냐</cp:lastModifiedBy>
  <cp:revision>21</cp:revision>
  <dcterms:created xsi:type="dcterms:W3CDTF">2025-12-29T00:10:45Z</dcterms:created>
  <dcterms:modified xsi:type="dcterms:W3CDTF">2026-01-07T00:18:35Z</dcterms:modified>
</cp:coreProperties>
</file>

<file path=docProps/thumbnail.jpeg>
</file>